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8"/>
  </p:notesMasterIdLst>
  <p:sldIdLst>
    <p:sldId id="346" r:id="rId2"/>
    <p:sldId id="396" r:id="rId3"/>
    <p:sldId id="456" r:id="rId4"/>
    <p:sldId id="399" r:id="rId5"/>
    <p:sldId id="455" r:id="rId6"/>
    <p:sldId id="361" r:id="rId7"/>
    <p:sldId id="401" r:id="rId8"/>
    <p:sldId id="437" r:id="rId9"/>
    <p:sldId id="454" r:id="rId10"/>
    <p:sldId id="363" r:id="rId11"/>
    <p:sldId id="360" r:id="rId12"/>
    <p:sldId id="462" r:id="rId13"/>
    <p:sldId id="460" r:id="rId14"/>
    <p:sldId id="406" r:id="rId15"/>
    <p:sldId id="384" r:id="rId16"/>
    <p:sldId id="407" r:id="rId17"/>
    <p:sldId id="410" r:id="rId18"/>
    <p:sldId id="411" r:id="rId19"/>
    <p:sldId id="357" r:id="rId20"/>
    <p:sldId id="465" r:id="rId21"/>
    <p:sldId id="368" r:id="rId22"/>
    <p:sldId id="369" r:id="rId23"/>
    <p:sldId id="463" r:id="rId24"/>
    <p:sldId id="370" r:id="rId25"/>
    <p:sldId id="371" r:id="rId26"/>
    <p:sldId id="359" r:id="rId2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00B415"/>
    <a:srgbClr val="00B0F0"/>
    <a:srgbClr val="0091EA"/>
    <a:srgbClr val="FFC0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7671" autoAdjust="0"/>
    <p:restoredTop sz="94660"/>
  </p:normalViewPr>
  <p:slideViewPr>
    <p:cSldViewPr>
      <p:cViewPr>
        <p:scale>
          <a:sx n="90" d="100"/>
          <a:sy n="90" d="100"/>
        </p:scale>
        <p:origin x="-1344" y="-2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8" Type="http://schemas.openxmlformats.org/officeDocument/2006/relationships/image" Target="../media/image38.wmf"/><Relationship Id="rId13" Type="http://schemas.openxmlformats.org/officeDocument/2006/relationships/image" Target="../media/image43.wmf"/><Relationship Id="rId3" Type="http://schemas.openxmlformats.org/officeDocument/2006/relationships/image" Target="../media/image33.wmf"/><Relationship Id="rId7" Type="http://schemas.openxmlformats.org/officeDocument/2006/relationships/image" Target="../media/image37.wmf"/><Relationship Id="rId12" Type="http://schemas.openxmlformats.org/officeDocument/2006/relationships/image" Target="../media/image42.wmf"/><Relationship Id="rId2" Type="http://schemas.openxmlformats.org/officeDocument/2006/relationships/image" Target="../media/image32.wmf"/><Relationship Id="rId1" Type="http://schemas.openxmlformats.org/officeDocument/2006/relationships/image" Target="../media/image31.wmf"/><Relationship Id="rId6" Type="http://schemas.openxmlformats.org/officeDocument/2006/relationships/image" Target="../media/image36.wmf"/><Relationship Id="rId11" Type="http://schemas.openxmlformats.org/officeDocument/2006/relationships/image" Target="../media/image41.wmf"/><Relationship Id="rId5" Type="http://schemas.openxmlformats.org/officeDocument/2006/relationships/image" Target="../media/image35.wmf"/><Relationship Id="rId10" Type="http://schemas.openxmlformats.org/officeDocument/2006/relationships/image" Target="../media/image40.wmf"/><Relationship Id="rId4" Type="http://schemas.openxmlformats.org/officeDocument/2006/relationships/image" Target="../media/image34.wmf"/><Relationship Id="rId9" Type="http://schemas.openxmlformats.org/officeDocument/2006/relationships/image" Target="../media/image39.wmf"/><Relationship Id="rId14" Type="http://schemas.openxmlformats.org/officeDocument/2006/relationships/image" Target="../media/image44.wmf"/></Relationships>
</file>

<file path=ppt/drawings/_rels/vmlDrawing2.vml.rels><?xml version="1.0" encoding="UTF-8" standalone="yes"?>
<Relationships xmlns="http://schemas.openxmlformats.org/package/2006/relationships"><Relationship Id="rId8" Type="http://schemas.openxmlformats.org/officeDocument/2006/relationships/image" Target="../media/image52.wmf"/><Relationship Id="rId13" Type="http://schemas.openxmlformats.org/officeDocument/2006/relationships/image" Target="../media/image57.wmf"/><Relationship Id="rId3" Type="http://schemas.openxmlformats.org/officeDocument/2006/relationships/image" Target="../media/image47.wmf"/><Relationship Id="rId7" Type="http://schemas.openxmlformats.org/officeDocument/2006/relationships/image" Target="../media/image51.wmf"/><Relationship Id="rId12" Type="http://schemas.openxmlformats.org/officeDocument/2006/relationships/image" Target="../media/image56.wmf"/><Relationship Id="rId17" Type="http://schemas.openxmlformats.org/officeDocument/2006/relationships/image" Target="../media/image61.wmf"/><Relationship Id="rId2" Type="http://schemas.openxmlformats.org/officeDocument/2006/relationships/image" Target="../media/image46.wmf"/><Relationship Id="rId16" Type="http://schemas.openxmlformats.org/officeDocument/2006/relationships/image" Target="../media/image60.wmf"/><Relationship Id="rId1" Type="http://schemas.openxmlformats.org/officeDocument/2006/relationships/image" Target="../media/image31.wmf"/><Relationship Id="rId6" Type="http://schemas.openxmlformats.org/officeDocument/2006/relationships/image" Target="../media/image50.wmf"/><Relationship Id="rId11" Type="http://schemas.openxmlformats.org/officeDocument/2006/relationships/image" Target="../media/image55.wmf"/><Relationship Id="rId5" Type="http://schemas.openxmlformats.org/officeDocument/2006/relationships/image" Target="../media/image49.wmf"/><Relationship Id="rId15" Type="http://schemas.openxmlformats.org/officeDocument/2006/relationships/image" Target="../media/image59.wmf"/><Relationship Id="rId10" Type="http://schemas.openxmlformats.org/officeDocument/2006/relationships/image" Target="../media/image54.wmf"/><Relationship Id="rId4" Type="http://schemas.openxmlformats.org/officeDocument/2006/relationships/image" Target="../media/image48.wmf"/><Relationship Id="rId9" Type="http://schemas.openxmlformats.org/officeDocument/2006/relationships/image" Target="../media/image53.wmf"/><Relationship Id="rId14" Type="http://schemas.openxmlformats.org/officeDocument/2006/relationships/image" Target="../media/image58.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6EA6E38-82B1-47BB-A812-313B295FEFF2}" type="datetimeFigureOut">
              <a:rPr lang="en-US" smtClean="0"/>
              <a:pPr/>
              <a:t>8/9/2022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1089E94-532B-494D-AD7A-712B16D9F5AA}" type="slidenum">
              <a:rPr lang="en-US" smtClean="0"/>
              <a:pPr/>
              <a:t>‹#›</a:t>
            </a:fld>
            <a:endParaRPr lang="en-US"/>
          </a:p>
        </p:txBody>
      </p:sp>
    </p:spTree>
    <p:extLst>
      <p:ext uri="{BB962C8B-B14F-4D97-AF65-F5344CB8AC3E}">
        <p14:creationId xmlns:p14="http://schemas.microsoft.com/office/powerpoint/2010/main" xmlns="" val="13510983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p:txBody>
          <a:bodyPr/>
          <a:lstStyle/>
          <a:p>
            <a:pPr>
              <a:defRPr/>
            </a:pPr>
            <a:fld id="{AB146133-C2C6-42E5-9F03-188AA2A4A162}" type="slidenum">
              <a:rPr lang="en-US" smtClean="0"/>
              <a:pPr>
                <a:defRPr/>
              </a:pPr>
              <a:t>1</a:t>
            </a:fld>
            <a:endParaRPr lang="en-US" smtClean="0"/>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a:ln/>
        </p:spPr>
        <p:txBody>
          <a:bodyPr/>
          <a:lstStyle/>
          <a:p>
            <a:pPr eaLnBrk="1" hangingPunct="1"/>
            <a:endParaRPr lang="ru-RU"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62467" name="Rectangle 3"/>
          <p:cNvSpPr>
            <a:spLocks noGrp="1" noChangeArrowheads="1"/>
          </p:cNvSpPr>
          <p:nvPr>
            <p:ph type="body" idx="1"/>
          </p:nvPr>
        </p:nvSpPr>
        <p:spPr bwMode="auto">
          <a:xfrm>
            <a:off x="686454" y="4344062"/>
            <a:ext cx="5485092" cy="4114653"/>
          </a:xfrm>
          <a:prstGeom prst="rect">
            <a:avLst/>
          </a:prstGeom>
          <a:solidFill>
            <a:srgbClr val="FFFFFF"/>
          </a:solidFill>
          <a:ln>
            <a:solidFill>
              <a:srgbClr val="000000"/>
            </a:solidFill>
            <a:miter lim="800000"/>
            <a:headEnd/>
            <a:tailEnd/>
          </a:ln>
        </p:spPr>
        <p:txBody>
          <a:bodyPr/>
          <a:lstStyle/>
          <a:p>
            <a:r>
              <a:rPr lang="ru-RU" b="1" i="1" smtClean="0"/>
              <a:t>На слайде представлено</a:t>
            </a:r>
            <a:r>
              <a:rPr lang="ru-RU" smtClean="0"/>
              <a:t> построение линий пересечения соосных поверхностей вращения и образование ими тела, состоящего из пересекающихся со сферой цилиндра, конуса и сферы меньшего диаметра. Данное изображение представлено в объеме слева и фронтальной проекцией справа. Как следует из слайда, задачи на пересечение  соосных поверхностей вращения решаются на одной плоскости проекций по точкам встречи очерковых линий поверхностей без дополнительных построений. На фронтальной плоскости проекций эти линии пересечения видны в виде прямых линий, натуральный вид которых представляет окружность. При различном расположении этих окружностей относительно других плоскостей проекци они проецируются в эллипсы. Например, для линии </a:t>
            </a:r>
            <a:r>
              <a:rPr lang="en-US" smtClean="0"/>
              <a:t>DC</a:t>
            </a:r>
            <a:r>
              <a:rPr lang="ru-RU" smtClean="0"/>
              <a:t> и </a:t>
            </a:r>
            <a:r>
              <a:rPr lang="en-US" smtClean="0"/>
              <a:t>LK </a:t>
            </a:r>
            <a:r>
              <a:rPr lang="ru-RU" smtClean="0"/>
              <a:t>, горизонтальные проекции  </a:t>
            </a:r>
            <a:r>
              <a:rPr lang="ru-RU" b="1" i="1" smtClean="0"/>
              <a:t>	</a:t>
            </a:r>
            <a:endParaRPr lang="ru-RU"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56B7A0F-5B99-4F35-9BDD-321CD3C098FF}" type="datetimeFigureOut">
              <a:rPr lang="en-US" smtClean="0"/>
              <a:pPr/>
              <a:t>8/9/2022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DAB3369-7666-44EB-AEA9-5FA9440DB40A}"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56B7A0F-5B99-4F35-9BDD-321CD3C098FF}" type="datetimeFigureOut">
              <a:rPr lang="en-US" smtClean="0"/>
              <a:pPr/>
              <a:t>8/9/2022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DAB3369-7666-44EB-AEA9-5FA9440DB40A}"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56B7A0F-5B99-4F35-9BDD-321CD3C098FF}" type="datetimeFigureOut">
              <a:rPr lang="en-US" smtClean="0"/>
              <a:pPr/>
              <a:t>8/9/2022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DAB3369-7666-44EB-AEA9-5FA9440DB40A}"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56B7A0F-5B99-4F35-9BDD-321CD3C098FF}" type="datetimeFigureOut">
              <a:rPr lang="en-US" smtClean="0"/>
              <a:pPr/>
              <a:t>8/9/2022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DAB3369-7666-44EB-AEA9-5FA9440DB40A}"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56B7A0F-5B99-4F35-9BDD-321CD3C098FF}" type="datetimeFigureOut">
              <a:rPr lang="en-US" smtClean="0"/>
              <a:pPr/>
              <a:t>8/9/2022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DAB3369-7666-44EB-AEA9-5FA9440DB40A}"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56B7A0F-5B99-4F35-9BDD-321CD3C098FF}" type="datetimeFigureOut">
              <a:rPr lang="en-US" smtClean="0"/>
              <a:pPr/>
              <a:t>8/9/2022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DAB3369-7666-44EB-AEA9-5FA9440DB40A}"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56B7A0F-5B99-4F35-9BDD-321CD3C098FF}" type="datetimeFigureOut">
              <a:rPr lang="en-US" smtClean="0"/>
              <a:pPr/>
              <a:t>8/9/2022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DAB3369-7666-44EB-AEA9-5FA9440DB40A}"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56B7A0F-5B99-4F35-9BDD-321CD3C098FF}" type="datetimeFigureOut">
              <a:rPr lang="en-US" smtClean="0"/>
              <a:pPr/>
              <a:t>8/9/2022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DAB3369-7666-44EB-AEA9-5FA9440DB40A}"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56B7A0F-5B99-4F35-9BDD-321CD3C098FF}" type="datetimeFigureOut">
              <a:rPr lang="en-US" smtClean="0"/>
              <a:pPr/>
              <a:t>8/9/2022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DAB3369-7666-44EB-AEA9-5FA9440DB40A}"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56B7A0F-5B99-4F35-9BDD-321CD3C098FF}" type="datetimeFigureOut">
              <a:rPr lang="en-US" smtClean="0"/>
              <a:pPr/>
              <a:t>8/9/2022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DAB3369-7666-44EB-AEA9-5FA9440DB40A}"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56B7A0F-5B99-4F35-9BDD-321CD3C098FF}" type="datetimeFigureOut">
              <a:rPr lang="en-US" smtClean="0"/>
              <a:pPr/>
              <a:t>8/9/2022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DAB3369-7666-44EB-AEA9-5FA9440DB40A}"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56B7A0F-5B99-4F35-9BDD-321CD3C098FF}" type="datetimeFigureOut">
              <a:rPr lang="en-US" smtClean="0"/>
              <a:pPr/>
              <a:t>8/9/2022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DAB3369-7666-44EB-AEA9-5FA9440DB40A}"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5.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7.xml"/><Relationship Id="rId4" Type="http://schemas.openxmlformats.org/officeDocument/2006/relationships/image" Target="../media/image29.png"/></Relationships>
</file>

<file path=ppt/slides/_rels/slide2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oleObject" Target="../embeddings/oleObject6.bin"/><Relationship Id="rId13" Type="http://schemas.openxmlformats.org/officeDocument/2006/relationships/oleObject" Target="../embeddings/oleObject11.bin"/><Relationship Id="rId3" Type="http://schemas.openxmlformats.org/officeDocument/2006/relationships/oleObject" Target="../embeddings/oleObject1.bin"/><Relationship Id="rId7" Type="http://schemas.openxmlformats.org/officeDocument/2006/relationships/oleObject" Target="../embeddings/oleObject5.bin"/><Relationship Id="rId12" Type="http://schemas.openxmlformats.org/officeDocument/2006/relationships/oleObject" Target="../embeddings/oleObject10.bin"/><Relationship Id="rId2" Type="http://schemas.openxmlformats.org/officeDocument/2006/relationships/slideLayout" Target="../slideLayouts/slideLayout2.xml"/><Relationship Id="rId16" Type="http://schemas.openxmlformats.org/officeDocument/2006/relationships/oleObject" Target="../embeddings/oleObject14.bin"/><Relationship Id="rId1" Type="http://schemas.openxmlformats.org/officeDocument/2006/relationships/vmlDrawing" Target="../drawings/vmlDrawing1.vml"/><Relationship Id="rId6" Type="http://schemas.openxmlformats.org/officeDocument/2006/relationships/oleObject" Target="../embeddings/oleObject4.bin"/><Relationship Id="rId11" Type="http://schemas.openxmlformats.org/officeDocument/2006/relationships/oleObject" Target="../embeddings/oleObject9.bin"/><Relationship Id="rId5" Type="http://schemas.openxmlformats.org/officeDocument/2006/relationships/oleObject" Target="../embeddings/oleObject3.bin"/><Relationship Id="rId15" Type="http://schemas.openxmlformats.org/officeDocument/2006/relationships/oleObject" Target="../embeddings/oleObject13.bin"/><Relationship Id="rId10" Type="http://schemas.openxmlformats.org/officeDocument/2006/relationships/oleObject" Target="../embeddings/oleObject8.bin"/><Relationship Id="rId4" Type="http://schemas.openxmlformats.org/officeDocument/2006/relationships/oleObject" Target="../embeddings/oleObject2.bin"/><Relationship Id="rId9" Type="http://schemas.openxmlformats.org/officeDocument/2006/relationships/oleObject" Target="../embeddings/oleObject7.bin"/><Relationship Id="rId14" Type="http://schemas.openxmlformats.org/officeDocument/2006/relationships/oleObject" Target="../embeddings/oleObject12.bin"/></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8.gi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8" Type="http://schemas.openxmlformats.org/officeDocument/2006/relationships/oleObject" Target="../embeddings/oleObject20.bin"/><Relationship Id="rId13" Type="http://schemas.openxmlformats.org/officeDocument/2006/relationships/oleObject" Target="../embeddings/oleObject25.bin"/><Relationship Id="rId18" Type="http://schemas.openxmlformats.org/officeDocument/2006/relationships/oleObject" Target="../embeddings/oleObject30.bin"/><Relationship Id="rId3" Type="http://schemas.openxmlformats.org/officeDocument/2006/relationships/oleObject" Target="../embeddings/oleObject15.bin"/><Relationship Id="rId7" Type="http://schemas.openxmlformats.org/officeDocument/2006/relationships/oleObject" Target="../embeddings/oleObject19.bin"/><Relationship Id="rId12" Type="http://schemas.openxmlformats.org/officeDocument/2006/relationships/oleObject" Target="../embeddings/oleObject24.bin"/><Relationship Id="rId17" Type="http://schemas.openxmlformats.org/officeDocument/2006/relationships/oleObject" Target="../embeddings/oleObject29.bin"/><Relationship Id="rId2" Type="http://schemas.openxmlformats.org/officeDocument/2006/relationships/slideLayout" Target="../slideLayouts/slideLayout2.xml"/><Relationship Id="rId16" Type="http://schemas.openxmlformats.org/officeDocument/2006/relationships/oleObject" Target="../embeddings/oleObject28.bin"/><Relationship Id="rId20" Type="http://schemas.openxmlformats.org/officeDocument/2006/relationships/oleObject" Target="../embeddings/oleObject32.bin"/><Relationship Id="rId1" Type="http://schemas.openxmlformats.org/officeDocument/2006/relationships/vmlDrawing" Target="../drawings/vmlDrawing2.vml"/><Relationship Id="rId6" Type="http://schemas.openxmlformats.org/officeDocument/2006/relationships/oleObject" Target="../embeddings/oleObject18.bin"/><Relationship Id="rId11" Type="http://schemas.openxmlformats.org/officeDocument/2006/relationships/oleObject" Target="../embeddings/oleObject23.bin"/><Relationship Id="rId5" Type="http://schemas.openxmlformats.org/officeDocument/2006/relationships/oleObject" Target="../embeddings/oleObject17.bin"/><Relationship Id="rId15" Type="http://schemas.openxmlformats.org/officeDocument/2006/relationships/oleObject" Target="../embeddings/oleObject27.bin"/><Relationship Id="rId10" Type="http://schemas.openxmlformats.org/officeDocument/2006/relationships/oleObject" Target="../embeddings/oleObject22.bin"/><Relationship Id="rId19" Type="http://schemas.openxmlformats.org/officeDocument/2006/relationships/oleObject" Target="../embeddings/oleObject31.bin"/><Relationship Id="rId4" Type="http://schemas.openxmlformats.org/officeDocument/2006/relationships/oleObject" Target="../embeddings/oleObject16.bin"/><Relationship Id="rId9" Type="http://schemas.openxmlformats.org/officeDocument/2006/relationships/oleObject" Target="../embeddings/oleObject21.bin"/><Relationship Id="rId14" Type="http://schemas.openxmlformats.org/officeDocument/2006/relationships/oleObject" Target="../embeddings/oleObject26.bin"/></Relationships>
</file>

<file path=ppt/slides/_rels/slide26.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8.gif"/><Relationship Id="rId5" Type="http://schemas.openxmlformats.org/officeDocument/2006/relationships/image" Target="../media/image7.png"/><Relationship Id="rId4" Type="http://schemas.openxmlformats.org/officeDocument/2006/relationships/image" Target="../media/image6.jpeg"/></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053" name="Rectangle 5"/>
          <p:cNvSpPr>
            <a:spLocks noGrp="1" noChangeArrowheads="1"/>
          </p:cNvSpPr>
          <p:nvPr>
            <p:ph type="ctrTitle"/>
          </p:nvPr>
        </p:nvSpPr>
        <p:spPr>
          <a:xfrm>
            <a:off x="4357686" y="2500306"/>
            <a:ext cx="2500330" cy="704850"/>
          </a:xfrm>
          <a:effectLst>
            <a:outerShdw dist="17961" dir="2700000" sx="1000" sy="1000" algn="ctr" rotWithShape="0">
              <a:schemeClr val="bg2"/>
            </a:outerShdw>
          </a:effectLst>
        </p:spPr>
        <p:txBody>
          <a:bodyPr>
            <a:normAutofit fontScale="90000"/>
          </a:bodyPr>
          <a:lstStyle/>
          <a:p>
            <a:pPr algn="l">
              <a:defRPr/>
            </a:pPr>
            <a:r>
              <a:rPr lang="ru-RU" dirty="0" smtClean="0">
                <a:solidFill>
                  <a:schemeClr val="bg1"/>
                </a:solidFill>
              </a:rPr>
              <a:t>Лекция 12</a:t>
            </a:r>
            <a:endParaRPr lang="en-US" dirty="0">
              <a:solidFill>
                <a:schemeClr val="bg1"/>
              </a:solidFill>
            </a:endParaRPr>
          </a:p>
        </p:txBody>
      </p:sp>
      <p:sp>
        <p:nvSpPr>
          <p:cNvPr id="2052" name="Rectangle 4"/>
          <p:cNvSpPr>
            <a:spLocks noGrp="1" noChangeArrowheads="1"/>
          </p:cNvSpPr>
          <p:nvPr>
            <p:ph type="subTitle" idx="1"/>
          </p:nvPr>
        </p:nvSpPr>
        <p:spPr>
          <a:xfrm>
            <a:off x="4286248" y="3929066"/>
            <a:ext cx="3571900" cy="2571768"/>
          </a:xfrm>
          <a:effectLst>
            <a:outerShdw dist="17961" dir="2700000" sx="1000" sy="1000" algn="ctr" rotWithShape="0">
              <a:schemeClr val="bg2"/>
            </a:outerShdw>
          </a:effectLst>
        </p:spPr>
        <p:txBody>
          <a:bodyPr>
            <a:normAutofit fontScale="85000" lnSpcReduction="10000"/>
          </a:bodyPr>
          <a:lstStyle/>
          <a:p>
            <a:pPr algn="l">
              <a:defRPr/>
            </a:pPr>
            <a:r>
              <a:rPr lang="ru-RU" sz="4600" dirty="0" smtClean="0">
                <a:solidFill>
                  <a:srgbClr val="FF0000"/>
                </a:solidFill>
              </a:rPr>
              <a:t>Взаимное пересечение кривых поверхностей</a:t>
            </a:r>
            <a:endParaRPr lang="en-US" sz="4600" dirty="0">
              <a:solidFill>
                <a:srgbClr val="FF0000"/>
              </a:solidFill>
            </a:endParaRPr>
          </a:p>
          <a:p>
            <a:pPr algn="l">
              <a:defRPr/>
            </a:pPr>
            <a:endParaRPr lang="en-US" dirty="0">
              <a:solidFill>
                <a:schemeClr val="bg1"/>
              </a:solidFill>
            </a:endParaRPr>
          </a:p>
        </p:txBody>
      </p:sp>
      <p:sp>
        <p:nvSpPr>
          <p:cNvPr id="4" name="Заголовок 3"/>
          <p:cNvSpPr txBox="1">
            <a:spLocks/>
          </p:cNvSpPr>
          <p:nvPr/>
        </p:nvSpPr>
        <p:spPr bwMode="auto">
          <a:xfrm>
            <a:off x="3571868" y="142852"/>
            <a:ext cx="5328593" cy="138499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spAutoFit/>
          </a:bodyPr>
          <a:lstStyle>
            <a:defPPr>
              <a:defRPr lang="ru-RU"/>
            </a:defPPr>
            <a:lvl1pPr marL="0" algn="l" defTabSz="914400" rtl="0" eaLnBrk="1" fontAlgn="base" latinLnBrk="0" hangingPunct="1">
              <a:spcBef>
                <a:spcPct val="0"/>
              </a:spcBef>
              <a:spcAft>
                <a:spcPct val="0"/>
              </a:spcAft>
              <a:defRPr sz="1800" kern="1200">
                <a:solidFill>
                  <a:schemeClr val="tx1"/>
                </a:solidFill>
                <a:latin typeface="+mn-lt"/>
                <a:ea typeface="+mn-ea"/>
                <a:cs typeface="+mn-cs"/>
              </a:defRPr>
            </a:lvl1pPr>
            <a:lvl2pPr marL="457200" algn="l" defTabSz="914400" rtl="0" eaLnBrk="1" fontAlgn="base" latinLnBrk="0" hangingPunct="1">
              <a:spcBef>
                <a:spcPct val="0"/>
              </a:spcBef>
              <a:spcAft>
                <a:spcPct val="0"/>
              </a:spcAft>
              <a:defRPr sz="1800" kern="1200">
                <a:solidFill>
                  <a:schemeClr val="tx1"/>
                </a:solidFill>
                <a:latin typeface="+mn-lt"/>
                <a:ea typeface="+mn-ea"/>
                <a:cs typeface="+mn-cs"/>
              </a:defRPr>
            </a:lvl2pPr>
            <a:lvl3pPr marL="914400" algn="l" defTabSz="914400" rtl="0" eaLnBrk="1" fontAlgn="base" latinLnBrk="0" hangingPunct="1">
              <a:spcBef>
                <a:spcPct val="0"/>
              </a:spcBef>
              <a:spcAft>
                <a:spcPct val="0"/>
              </a:spcAft>
              <a:defRPr sz="1800" kern="1200">
                <a:solidFill>
                  <a:schemeClr val="tx1"/>
                </a:solidFill>
                <a:latin typeface="+mn-lt"/>
                <a:ea typeface="+mn-ea"/>
                <a:cs typeface="+mn-cs"/>
              </a:defRPr>
            </a:lvl3pPr>
            <a:lvl4pPr marL="1371600" algn="l" defTabSz="914400" rtl="0" eaLnBrk="1" fontAlgn="base" latinLnBrk="0" hangingPunct="1">
              <a:spcBef>
                <a:spcPct val="0"/>
              </a:spcBef>
              <a:spcAft>
                <a:spcPct val="0"/>
              </a:spcAft>
              <a:defRPr sz="1800" kern="1200">
                <a:solidFill>
                  <a:schemeClr val="tx1"/>
                </a:solidFill>
                <a:latin typeface="+mn-lt"/>
                <a:ea typeface="+mn-ea"/>
                <a:cs typeface="+mn-cs"/>
              </a:defRPr>
            </a:lvl4pPr>
            <a:lvl5pPr marL="1828800" algn="l" defTabSz="914400" rtl="0" eaLnBrk="1" fontAlgn="base" latinLnBrk="0" hangingPunct="1">
              <a:spcBef>
                <a:spcPct val="0"/>
              </a:spcBef>
              <a:spcAft>
                <a:spcPct val="0"/>
              </a:spcAft>
              <a:defRPr sz="1800" kern="1200">
                <a:solidFill>
                  <a:schemeClr val="tx1"/>
                </a:solidFill>
                <a:latin typeface="+mn-lt"/>
                <a:ea typeface="+mn-ea"/>
                <a:cs typeface="+mn-cs"/>
              </a:defRPr>
            </a:lvl5pPr>
            <a:lvl6pPr marL="2286000" algn="l" defTabSz="914400" rtl="0" eaLnBrk="1" fontAlgn="base" latinLnBrk="0" hangingPunct="1">
              <a:spcBef>
                <a:spcPct val="0"/>
              </a:spcBef>
              <a:spcAft>
                <a:spcPct val="0"/>
              </a:spcAft>
              <a:defRPr sz="1800" kern="1200">
                <a:solidFill>
                  <a:schemeClr val="tx1"/>
                </a:solidFill>
                <a:latin typeface="+mn-lt"/>
                <a:ea typeface="+mn-ea"/>
                <a:cs typeface="+mn-cs"/>
              </a:defRPr>
            </a:lvl6pPr>
            <a:lvl7pPr marL="2743200" algn="l" defTabSz="914400" rtl="0" eaLnBrk="1" fontAlgn="base" latinLnBrk="0" hangingPunct="1">
              <a:spcBef>
                <a:spcPct val="0"/>
              </a:spcBef>
              <a:spcAft>
                <a:spcPct val="0"/>
              </a:spcAft>
              <a:defRPr sz="1800" kern="1200">
                <a:solidFill>
                  <a:schemeClr val="tx1"/>
                </a:solidFill>
                <a:latin typeface="+mn-lt"/>
                <a:ea typeface="+mn-ea"/>
                <a:cs typeface="+mn-cs"/>
              </a:defRPr>
            </a:lvl7pPr>
            <a:lvl8pPr marL="3200400" algn="l" defTabSz="914400" rtl="0" eaLnBrk="1" fontAlgn="base" latinLnBrk="0" hangingPunct="1">
              <a:spcBef>
                <a:spcPct val="0"/>
              </a:spcBef>
              <a:spcAft>
                <a:spcPct val="0"/>
              </a:spcAft>
              <a:defRPr sz="1800" kern="1200">
                <a:solidFill>
                  <a:schemeClr val="tx1"/>
                </a:solidFill>
                <a:latin typeface="+mn-lt"/>
                <a:ea typeface="+mn-ea"/>
                <a:cs typeface="+mn-cs"/>
              </a:defRPr>
            </a:lvl8pPr>
            <a:lvl9pPr marL="3657600" algn="l" defTabSz="914400" rtl="0" eaLnBrk="1" fontAlgn="base" latinLnBrk="0" hangingPunct="1">
              <a:spcBef>
                <a:spcPct val="0"/>
              </a:spcBef>
              <a:spcAft>
                <a:spcPct val="0"/>
              </a:spcAft>
              <a:defRPr sz="1800" kern="1200">
                <a:solidFill>
                  <a:schemeClr val="tx1"/>
                </a:solidFill>
                <a:latin typeface="+mn-lt"/>
                <a:ea typeface="+mn-ea"/>
                <a:cs typeface="+mn-cs"/>
              </a:defRPr>
            </a:lvl9pPr>
          </a:lstStyle>
          <a:p>
            <a:pPr algn="ctr" fontAlgn="auto">
              <a:spcBef>
                <a:spcPts val="0"/>
              </a:spcBef>
              <a:spcAft>
                <a:spcPts val="0"/>
              </a:spcAft>
            </a:pPr>
            <a:r>
              <a:rPr lang="ru-RU" sz="1400" i="1" dirty="0" smtClean="0">
                <a:solidFill>
                  <a:schemeClr val="bg1"/>
                </a:solidFill>
                <a:latin typeface="Times New Roman" pitchFamily="18" charset="0"/>
              </a:rPr>
              <a:t>ФЕДЕРАЛЬНОЕ  ГОСУДАРСТВЕННОЕ АВТОНОМНОЕ ОБРАЗОВАТЕЛЬНОЕ</a:t>
            </a:r>
            <a:br>
              <a:rPr lang="ru-RU" sz="1400" i="1" dirty="0" smtClean="0">
                <a:solidFill>
                  <a:schemeClr val="bg1"/>
                </a:solidFill>
                <a:latin typeface="Times New Roman" pitchFamily="18" charset="0"/>
              </a:rPr>
            </a:br>
            <a:r>
              <a:rPr lang="ru-RU" sz="1400" i="1" dirty="0" smtClean="0">
                <a:solidFill>
                  <a:schemeClr val="bg1"/>
                </a:solidFill>
                <a:latin typeface="Times New Roman" pitchFamily="18" charset="0"/>
              </a:rPr>
              <a:t> УЧРЕЖДЕНИЕ  ВЫСШЕГО  ОБРАЗОВАНИЯ</a:t>
            </a:r>
            <a:br>
              <a:rPr lang="ru-RU" sz="1400" i="1" dirty="0" smtClean="0">
                <a:solidFill>
                  <a:schemeClr val="bg1"/>
                </a:solidFill>
                <a:latin typeface="Times New Roman" pitchFamily="18" charset="0"/>
              </a:rPr>
            </a:br>
            <a:r>
              <a:rPr lang="ru-RU" sz="1400" i="1" dirty="0" smtClean="0">
                <a:solidFill>
                  <a:schemeClr val="bg1"/>
                </a:solidFill>
                <a:latin typeface="Times New Roman" pitchFamily="18" charset="0"/>
              </a:rPr>
              <a:t> "САМАРСКИЙ  НАЦИОНАЛЬНЫЙ ИССЛЕДОВАТЕЛЬСКИЙ</a:t>
            </a:r>
            <a:br>
              <a:rPr lang="ru-RU" sz="1400" i="1" dirty="0" smtClean="0">
                <a:solidFill>
                  <a:schemeClr val="bg1"/>
                </a:solidFill>
                <a:latin typeface="Times New Roman" pitchFamily="18" charset="0"/>
              </a:rPr>
            </a:br>
            <a:r>
              <a:rPr lang="ru-RU" sz="1400" i="1" dirty="0" smtClean="0">
                <a:solidFill>
                  <a:schemeClr val="bg1"/>
                </a:solidFill>
                <a:latin typeface="Times New Roman" pitchFamily="18" charset="0"/>
              </a:rPr>
              <a:t> УНИВЕРСИТЕТ ИМЕНИ АКАДЕМИКА С.П. КОРОЛЕВА»</a:t>
            </a:r>
            <a:br>
              <a:rPr lang="ru-RU" sz="1400" i="1" dirty="0" smtClean="0">
                <a:solidFill>
                  <a:schemeClr val="bg1"/>
                </a:solidFill>
                <a:latin typeface="Times New Roman" pitchFamily="18" charset="0"/>
              </a:rPr>
            </a:br>
            <a:r>
              <a:rPr lang="ru-RU" sz="1400" i="1" dirty="0" smtClean="0">
                <a:solidFill>
                  <a:schemeClr val="bg1"/>
                </a:solidFill>
                <a:latin typeface="Times New Roman" pitchFamily="18" charset="0"/>
              </a:rPr>
              <a:t> (САМАРСКИЙ УНИВЕРСИТЕТ) </a:t>
            </a:r>
            <a:endParaRPr lang="ru-RU" sz="1400" dirty="0">
              <a:solidFill>
                <a:schemeClr val="bg1"/>
              </a:solidFill>
              <a:latin typeface="Calibri"/>
            </a:endParaRPr>
          </a:p>
        </p:txBody>
      </p:sp>
      <p:pic>
        <p:nvPicPr>
          <p:cNvPr id="5" name="Picture 2" descr="http://ssau.ru/img/su/logo.png"/>
          <p:cNvPicPr>
            <a:picLocks noChangeAspect="1" noChangeArrowheads="1"/>
          </p:cNvPicPr>
          <p:nvPr/>
        </p:nvPicPr>
        <p:blipFill>
          <a:blip r:embed="rId4">
            <a:duotone>
              <a:prstClr val="black"/>
              <a:srgbClr val="002060">
                <a:tint val="45000"/>
                <a:satMod val="400000"/>
              </a:srgbClr>
            </a:duotone>
            <a:extLst>
              <a:ext uri="{BEBA8EAE-BF5A-486C-A8C5-ECC9F3942E4B}">
                <a14:imgProps xmlns="" xmlns:a14="http://schemas.microsoft.com/office/drawing/2010/main">
                  <a14:imgLayer r:embed="">
                    <a14:imgEffect>
                      <a14:sharpenSoften amount="50000"/>
                    </a14:imgEffect>
                  </a14:imgLayer>
                </a14:imgProps>
              </a:ext>
              <a:ext uri="{28A0092B-C50C-407E-A947-70E740481C1C}">
                <a14:useLocalDpi xmlns="" xmlns:a14="http://schemas.microsoft.com/office/drawing/2010/main" val="0"/>
              </a:ext>
            </a:extLst>
          </a:blip>
          <a:srcRect/>
          <a:stretch>
            <a:fillRect/>
          </a:stretch>
        </p:blipFill>
        <p:spPr bwMode="auto">
          <a:xfrm>
            <a:off x="214282" y="142852"/>
            <a:ext cx="3456384" cy="1008112"/>
          </a:xfrm>
          <a:prstGeom prst="rect">
            <a:avLst/>
          </a:prstGeom>
          <a:noFill/>
          <a:extLst>
            <a:ext uri="{909E8E84-426E-40DD-AFC4-6F175D3DCCD1}">
              <a14:hiddenFill xmlns="" xmlns:a14="http://schemas.microsoft.com/office/drawing/2010/main">
                <a:solidFill>
                  <a:srgbClr val="FFFFFF"/>
                </a:solidFill>
              </a14:hiddenFill>
            </a:ext>
          </a:extLst>
        </p:spPr>
      </p:pic>
      <p:sp>
        <p:nvSpPr>
          <p:cNvPr id="6" name="TextBox 5"/>
          <p:cNvSpPr txBox="1"/>
          <p:nvPr/>
        </p:nvSpPr>
        <p:spPr>
          <a:xfrm>
            <a:off x="0" y="1428736"/>
            <a:ext cx="4863832" cy="646331"/>
          </a:xfrm>
          <a:prstGeom prst="rect">
            <a:avLst/>
          </a:prstGeom>
          <a:noFill/>
        </p:spPr>
        <p:txBody>
          <a:bodyPr wrap="none" rtlCol="0">
            <a:spAutoFit/>
          </a:bodyPr>
          <a:lstStyle/>
          <a:p>
            <a:r>
              <a:rPr lang="ru-RU" dirty="0" smtClean="0">
                <a:solidFill>
                  <a:schemeClr val="bg1"/>
                </a:solidFill>
              </a:rPr>
              <a:t>Кафедра инженерной графики</a:t>
            </a:r>
          </a:p>
          <a:p>
            <a:r>
              <a:rPr lang="ru-RU" dirty="0" smtClean="0">
                <a:solidFill>
                  <a:schemeClr val="bg1"/>
                </a:solidFill>
              </a:rPr>
              <a:t>Дисциплина: «Начертательная геометрия»</a:t>
            </a:r>
            <a:endParaRPr lang="ru-RU" dirty="0">
              <a:solidFill>
                <a:schemeClr val="bg1"/>
              </a:solidFill>
            </a:endParaRPr>
          </a:p>
        </p:txBody>
      </p:sp>
      <p:sp>
        <p:nvSpPr>
          <p:cNvPr id="7" name="TextBox 6"/>
          <p:cNvSpPr txBox="1"/>
          <p:nvPr/>
        </p:nvSpPr>
        <p:spPr>
          <a:xfrm>
            <a:off x="6286512" y="6215082"/>
            <a:ext cx="2518959" cy="369332"/>
          </a:xfrm>
          <a:prstGeom prst="rect">
            <a:avLst/>
          </a:prstGeom>
          <a:noFill/>
        </p:spPr>
        <p:txBody>
          <a:bodyPr wrap="none" rtlCol="0">
            <a:spAutoFit/>
          </a:bodyPr>
          <a:lstStyle/>
          <a:p>
            <a:r>
              <a:rPr lang="ru-RU" dirty="0" smtClean="0">
                <a:solidFill>
                  <a:schemeClr val="bg1"/>
                </a:solidFill>
              </a:rPr>
              <a:t>Лектор: </a:t>
            </a:r>
            <a:r>
              <a:rPr lang="ru-RU" dirty="0" err="1" smtClean="0">
                <a:solidFill>
                  <a:schemeClr val="bg1"/>
                </a:solidFill>
              </a:rPr>
              <a:t>Жемкова</a:t>
            </a:r>
            <a:r>
              <a:rPr lang="ru-RU" dirty="0" smtClean="0">
                <a:solidFill>
                  <a:schemeClr val="bg1"/>
                </a:solidFill>
              </a:rPr>
              <a:t> Т.Ю</a:t>
            </a:r>
            <a:r>
              <a:rPr lang="ru-RU" dirty="0" smtClean="0"/>
              <a:t>.</a:t>
            </a:r>
            <a:endParaRPr lang="ru-RU"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5058" name="Rectangle 2"/>
          <p:cNvSpPr>
            <a:spLocks noGrp="1" noChangeArrowheads="1"/>
          </p:cNvSpPr>
          <p:nvPr>
            <p:ph type="body" idx="1"/>
          </p:nvPr>
        </p:nvSpPr>
        <p:spPr>
          <a:xfrm>
            <a:off x="0" y="0"/>
            <a:ext cx="9144000" cy="6858000"/>
          </a:xfrm>
        </p:spPr>
        <p:txBody>
          <a:bodyPr/>
          <a:lstStyle/>
          <a:p>
            <a:pPr marL="609600" indent="-609600" algn="ctr">
              <a:buFontTx/>
              <a:buNone/>
            </a:pPr>
            <a:r>
              <a:rPr lang="ru-RU" sz="3600" b="1" i="1">
                <a:solidFill>
                  <a:srgbClr val="FC2110"/>
                </a:solidFill>
              </a:rPr>
              <a:t>Алгоритм решения задач</a:t>
            </a:r>
          </a:p>
          <a:p>
            <a:pPr marL="609600" indent="-609600" algn="ctr">
              <a:lnSpc>
                <a:spcPct val="40000"/>
              </a:lnSpc>
              <a:buFontTx/>
              <a:buNone/>
            </a:pPr>
            <a:endParaRPr lang="en-US" sz="3600" b="1" i="1">
              <a:solidFill>
                <a:srgbClr val="FC2110"/>
              </a:solidFill>
            </a:endParaRPr>
          </a:p>
          <a:p>
            <a:pPr marL="609600" indent="-609600" algn="just">
              <a:buFontTx/>
              <a:buAutoNum type="arabicPeriod"/>
            </a:pPr>
            <a:r>
              <a:rPr lang="ru-RU" sz="3000" b="1" i="1" u="sng">
                <a:solidFill>
                  <a:srgbClr val="FC2110"/>
                </a:solidFill>
              </a:rPr>
              <a:t>Анализ поверхностей.</a:t>
            </a:r>
            <a:r>
              <a:rPr lang="ru-RU" sz="3000">
                <a:solidFill>
                  <a:srgbClr val="FC2110"/>
                </a:solidFill>
              </a:rPr>
              <a:t> Определить наличие проецирующей поверхности. В этом случае на одной из плоскостей проекций уже имеется одна проекция линии пересечения.</a:t>
            </a:r>
          </a:p>
          <a:p>
            <a:pPr marL="609600" indent="-609600" algn="just">
              <a:lnSpc>
                <a:spcPct val="45000"/>
              </a:lnSpc>
              <a:buFontTx/>
              <a:buAutoNum type="arabicPeriod"/>
            </a:pPr>
            <a:endParaRPr lang="ru-RU" sz="3000" b="1" i="1" u="sng">
              <a:solidFill>
                <a:srgbClr val="FF0000"/>
              </a:solidFill>
            </a:endParaRPr>
          </a:p>
          <a:p>
            <a:pPr marL="609600" indent="-609600" algn="just">
              <a:lnSpc>
                <a:spcPct val="75000"/>
              </a:lnSpc>
              <a:buFontTx/>
              <a:buAutoNum type="arabicPeriod"/>
            </a:pPr>
            <a:r>
              <a:rPr lang="ru-RU" sz="3000" b="1" i="1" u="sng">
                <a:solidFill>
                  <a:srgbClr val="FF0000"/>
                </a:solidFill>
              </a:rPr>
              <a:t>Нахождение характерных точек.</a:t>
            </a:r>
          </a:p>
          <a:p>
            <a:pPr marL="609600" indent="-609600" algn="just">
              <a:lnSpc>
                <a:spcPct val="45000"/>
              </a:lnSpc>
              <a:buFontTx/>
              <a:buAutoNum type="arabicPeriod"/>
            </a:pPr>
            <a:endParaRPr lang="ru-RU" sz="3000" b="1" i="1" u="sng">
              <a:solidFill>
                <a:srgbClr val="FF0000"/>
              </a:solidFill>
            </a:endParaRPr>
          </a:p>
          <a:p>
            <a:pPr marL="609600" indent="-609600" algn="just">
              <a:buFontTx/>
              <a:buAutoNum type="arabicPeriod"/>
            </a:pPr>
            <a:r>
              <a:rPr lang="ru-RU" sz="3000" b="1" i="1" u="sng">
                <a:solidFill>
                  <a:srgbClr val="FF0000"/>
                </a:solidFill>
              </a:rPr>
              <a:t>Проведение вспомогательной секущей плоскости</a:t>
            </a:r>
            <a:r>
              <a:rPr lang="ru-RU" sz="3000" b="1" i="1" u="sng">
                <a:solidFill>
                  <a:srgbClr val="FC2110"/>
                </a:solidFill>
              </a:rPr>
              <a:t>,</a:t>
            </a:r>
            <a:r>
              <a:rPr lang="ru-RU" sz="3000"/>
              <a:t> </a:t>
            </a:r>
            <a:r>
              <a:rPr lang="ru-RU" sz="3000">
                <a:solidFill>
                  <a:srgbClr val="FC2110"/>
                </a:solidFill>
              </a:rPr>
              <a:t>которая выбирается из условия получения в сечении простых геометрических фигур – окружностей, треугольников, прямоугольников.</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505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45058">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45058">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45058">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8" grpId="0" build="p"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fld id="{5215466F-D48C-4483-9DFA-A15663EFFD91}" type="slidenum">
              <a:rPr lang="ru-RU"/>
              <a:pPr/>
              <a:t>11</a:t>
            </a:fld>
            <a:endParaRPr lang="ru-RU"/>
          </a:p>
        </p:txBody>
      </p:sp>
      <p:sp>
        <p:nvSpPr>
          <p:cNvPr id="50180" name="Rectangle 4"/>
          <p:cNvSpPr>
            <a:spLocks noChangeArrowheads="1"/>
          </p:cNvSpPr>
          <p:nvPr/>
        </p:nvSpPr>
        <p:spPr bwMode="auto">
          <a:xfrm>
            <a:off x="250825" y="188913"/>
            <a:ext cx="8642350" cy="6380162"/>
          </a:xfrm>
          <a:prstGeom prst="rect">
            <a:avLst/>
          </a:prstGeom>
          <a:noFill/>
          <a:ln w="12700" cap="sq">
            <a:noFill/>
            <a:miter lim="800000"/>
            <a:headEnd type="none" w="sm" len="sm"/>
            <a:tailEnd type="none" w="sm" len="sm"/>
          </a:ln>
          <a:effectLst/>
        </p:spPr>
        <p:txBody>
          <a:bodyPr>
            <a:spAutoFit/>
          </a:bodyPr>
          <a:lstStyle/>
          <a:p>
            <a:pPr marL="457200" indent="-457200">
              <a:buFontTx/>
              <a:buAutoNum type="arabicPeriod" startAt="4"/>
            </a:pPr>
            <a:r>
              <a:rPr lang="ru-RU" sz="3200" b="1" i="1" u="sng" dirty="0">
                <a:solidFill>
                  <a:srgbClr val="FC2110"/>
                </a:solidFill>
                <a:latin typeface="Arial" charset="0"/>
                <a:cs typeface="Arial" charset="0"/>
              </a:rPr>
              <a:t>Построение двух линий пересечения</a:t>
            </a:r>
            <a:r>
              <a:rPr lang="ru-RU" sz="3200" dirty="0">
                <a:solidFill>
                  <a:srgbClr val="FC2110"/>
                </a:solidFill>
                <a:latin typeface="Arial" charset="0"/>
                <a:cs typeface="Arial" charset="0"/>
              </a:rPr>
              <a:t> обеих поверхностей вспомогательной секущей плоскостью.</a:t>
            </a:r>
          </a:p>
          <a:p>
            <a:pPr marL="457200" indent="-457200">
              <a:lnSpc>
                <a:spcPct val="50000"/>
              </a:lnSpc>
              <a:buFontTx/>
              <a:buAutoNum type="arabicPeriod" startAt="4"/>
            </a:pPr>
            <a:endParaRPr lang="ru-RU" sz="3200" dirty="0">
              <a:solidFill>
                <a:srgbClr val="FC2110"/>
              </a:solidFill>
              <a:latin typeface="Arial" charset="0"/>
              <a:cs typeface="Arial" charset="0"/>
            </a:endParaRPr>
          </a:p>
          <a:p>
            <a:pPr marL="457200" indent="-457200">
              <a:buFontTx/>
              <a:buAutoNum type="arabicPeriod" startAt="4"/>
            </a:pPr>
            <a:r>
              <a:rPr lang="ru-RU" sz="3200" b="1" i="1" u="sng" dirty="0">
                <a:solidFill>
                  <a:srgbClr val="FC2110"/>
                </a:solidFill>
                <a:latin typeface="Arial" charset="0"/>
                <a:cs typeface="Arial" charset="0"/>
              </a:rPr>
              <a:t>Определение точек пересечения двух</a:t>
            </a:r>
            <a:r>
              <a:rPr lang="ru-RU" sz="3200" dirty="0">
                <a:solidFill>
                  <a:srgbClr val="FC2110"/>
                </a:solidFill>
                <a:latin typeface="Arial" charset="0"/>
                <a:cs typeface="Arial" charset="0"/>
              </a:rPr>
              <a:t> </a:t>
            </a:r>
            <a:r>
              <a:rPr lang="ru-RU" sz="3200" b="1" i="1" u="sng" dirty="0">
                <a:solidFill>
                  <a:srgbClr val="FC2110"/>
                </a:solidFill>
                <a:latin typeface="Arial" charset="0"/>
                <a:cs typeface="Arial" charset="0"/>
              </a:rPr>
              <a:t>построенных линий.</a:t>
            </a:r>
          </a:p>
          <a:p>
            <a:pPr marL="457200" indent="-457200">
              <a:lnSpc>
                <a:spcPct val="50000"/>
              </a:lnSpc>
              <a:buFontTx/>
              <a:buAutoNum type="arabicPeriod" startAt="4"/>
            </a:pPr>
            <a:endParaRPr lang="ru-RU" sz="3200" dirty="0">
              <a:solidFill>
                <a:srgbClr val="FC2110"/>
              </a:solidFill>
              <a:latin typeface="Arial" charset="0"/>
              <a:cs typeface="Arial" charset="0"/>
            </a:endParaRPr>
          </a:p>
          <a:p>
            <a:pPr marL="457200" indent="-457200">
              <a:buFontTx/>
              <a:buAutoNum type="arabicPeriod" startAt="4"/>
            </a:pPr>
            <a:r>
              <a:rPr lang="ru-RU" sz="3200" dirty="0">
                <a:solidFill>
                  <a:srgbClr val="FC2110"/>
                </a:solidFill>
                <a:latin typeface="Arial" charset="0"/>
                <a:cs typeface="Arial" charset="0"/>
              </a:rPr>
              <a:t> Повторение пунктов 3, 4, 5 – </a:t>
            </a:r>
            <a:r>
              <a:rPr lang="en-US" sz="3200" i="1" dirty="0">
                <a:solidFill>
                  <a:srgbClr val="FC2110"/>
                </a:solidFill>
                <a:latin typeface="Arial" charset="0"/>
                <a:cs typeface="Arial" charset="0"/>
              </a:rPr>
              <a:t>n</a:t>
            </a:r>
            <a:r>
              <a:rPr lang="ru-RU" sz="3200" dirty="0">
                <a:solidFill>
                  <a:srgbClr val="FC2110"/>
                </a:solidFill>
                <a:latin typeface="Arial" charset="0"/>
                <a:cs typeface="Arial" charset="0"/>
              </a:rPr>
              <a:t> раз.</a:t>
            </a:r>
          </a:p>
          <a:p>
            <a:pPr marL="457200" indent="-457200">
              <a:lnSpc>
                <a:spcPct val="45000"/>
              </a:lnSpc>
              <a:buFontTx/>
              <a:buAutoNum type="arabicPeriod" startAt="4"/>
            </a:pPr>
            <a:endParaRPr lang="ru-RU" sz="3200" dirty="0">
              <a:solidFill>
                <a:srgbClr val="FC2110"/>
              </a:solidFill>
              <a:latin typeface="Arial" charset="0"/>
              <a:cs typeface="Arial" charset="0"/>
            </a:endParaRPr>
          </a:p>
          <a:p>
            <a:pPr marL="457200" indent="-457200">
              <a:buFontTx/>
              <a:buAutoNum type="arabicPeriod" startAt="4"/>
            </a:pPr>
            <a:r>
              <a:rPr lang="ru-RU" sz="3200" b="1" i="1" u="sng" dirty="0">
                <a:solidFill>
                  <a:srgbClr val="FC2110"/>
                </a:solidFill>
                <a:latin typeface="Arial" charset="0"/>
                <a:cs typeface="Arial" charset="0"/>
              </a:rPr>
              <a:t>Соединение полученных точек</a:t>
            </a:r>
            <a:r>
              <a:rPr lang="ru-RU" sz="3200" dirty="0">
                <a:solidFill>
                  <a:srgbClr val="FC2110"/>
                </a:solidFill>
                <a:latin typeface="Arial" charset="0"/>
                <a:cs typeface="Arial" charset="0"/>
              </a:rPr>
              <a:t> пересечения линией.</a:t>
            </a:r>
          </a:p>
          <a:p>
            <a:pPr marL="457200" indent="-457200">
              <a:lnSpc>
                <a:spcPct val="45000"/>
              </a:lnSpc>
              <a:buFontTx/>
              <a:buAutoNum type="arabicPeriod" startAt="4"/>
            </a:pPr>
            <a:endParaRPr lang="ru-RU" sz="3200" dirty="0">
              <a:solidFill>
                <a:srgbClr val="FC2110"/>
              </a:solidFill>
              <a:latin typeface="Arial" charset="0"/>
              <a:cs typeface="Arial" charset="0"/>
            </a:endParaRPr>
          </a:p>
          <a:p>
            <a:pPr marL="457200" indent="-457200">
              <a:buFontTx/>
              <a:buAutoNum type="arabicPeriod" startAt="4"/>
            </a:pPr>
            <a:r>
              <a:rPr lang="ru-RU" sz="3200" dirty="0">
                <a:solidFill>
                  <a:srgbClr val="FC2110"/>
                </a:solidFill>
                <a:latin typeface="Arial" charset="0"/>
                <a:cs typeface="Arial" charset="0"/>
              </a:rPr>
              <a:t> </a:t>
            </a:r>
            <a:r>
              <a:rPr lang="ru-RU" sz="3200" b="1" i="1" u="sng" dirty="0">
                <a:solidFill>
                  <a:srgbClr val="FC2110"/>
                </a:solidFill>
                <a:latin typeface="Arial" charset="0"/>
                <a:cs typeface="Arial" charset="0"/>
              </a:rPr>
              <a:t>Определение видимости линий</a:t>
            </a:r>
            <a:r>
              <a:rPr lang="ru-RU" sz="3200" dirty="0">
                <a:solidFill>
                  <a:srgbClr val="FC2110"/>
                </a:solidFill>
                <a:latin typeface="Arial" charset="0"/>
                <a:cs typeface="Arial" charset="0"/>
              </a:rPr>
              <a:t> </a:t>
            </a:r>
            <a:r>
              <a:rPr lang="ru-RU" sz="3200" b="1" i="1" u="sng" dirty="0">
                <a:solidFill>
                  <a:srgbClr val="FC2110"/>
                </a:solidFill>
                <a:latin typeface="Arial" charset="0"/>
                <a:cs typeface="Arial" charset="0"/>
              </a:rPr>
              <a:t>пересечения</a:t>
            </a:r>
            <a:r>
              <a:rPr lang="ru-RU" sz="3200" dirty="0">
                <a:solidFill>
                  <a:srgbClr val="FC2110"/>
                </a:solidFill>
                <a:latin typeface="Arial" charset="0"/>
                <a:cs typeface="Arial" charset="0"/>
              </a:rPr>
              <a:t> и линий заданных поверхностей.</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0180">
                                            <p:txEl>
                                              <p:pRg st="0" end="0"/>
                                            </p:txEl>
                                          </p:spTgt>
                                        </p:tgtEl>
                                        <p:attrNameLst>
                                          <p:attrName>style.visibility</p:attrName>
                                        </p:attrNameLst>
                                      </p:cBhvr>
                                      <p:to>
                                        <p:strVal val="visible"/>
                                      </p:to>
                                    </p:set>
                                    <p:anim calcmode="lin" valueType="num">
                                      <p:cBhvr additive="base">
                                        <p:cTn id="7" dur="500" fill="hold"/>
                                        <p:tgtEl>
                                          <p:spTgt spid="5018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018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0180">
                                            <p:txEl>
                                              <p:pRg st="2" end="2"/>
                                            </p:txEl>
                                          </p:spTgt>
                                        </p:tgtEl>
                                        <p:attrNameLst>
                                          <p:attrName>style.visibility</p:attrName>
                                        </p:attrNameLst>
                                      </p:cBhvr>
                                      <p:to>
                                        <p:strVal val="visible"/>
                                      </p:to>
                                    </p:set>
                                    <p:anim calcmode="lin" valueType="num">
                                      <p:cBhvr additive="base">
                                        <p:cTn id="13" dur="500" fill="hold"/>
                                        <p:tgtEl>
                                          <p:spTgt spid="50180">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0180">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0180">
                                            <p:txEl>
                                              <p:pRg st="4" end="4"/>
                                            </p:txEl>
                                          </p:spTgt>
                                        </p:tgtEl>
                                        <p:attrNameLst>
                                          <p:attrName>style.visibility</p:attrName>
                                        </p:attrNameLst>
                                      </p:cBhvr>
                                      <p:to>
                                        <p:strVal val="visible"/>
                                      </p:to>
                                    </p:set>
                                    <p:anim calcmode="lin" valueType="num">
                                      <p:cBhvr additive="base">
                                        <p:cTn id="19" dur="500" fill="hold"/>
                                        <p:tgtEl>
                                          <p:spTgt spid="50180">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0180">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50180">
                                            <p:txEl>
                                              <p:pRg st="6" end="6"/>
                                            </p:txEl>
                                          </p:spTgt>
                                        </p:tgtEl>
                                        <p:attrNameLst>
                                          <p:attrName>style.visibility</p:attrName>
                                        </p:attrNameLst>
                                      </p:cBhvr>
                                      <p:to>
                                        <p:strVal val="visible"/>
                                      </p:to>
                                    </p:set>
                                    <p:animEffect transition="in" filter="fade">
                                      <p:cBhvr>
                                        <p:cTn id="25" dur="2000"/>
                                        <p:tgtEl>
                                          <p:spTgt spid="50180">
                                            <p:txEl>
                                              <p:pRg st="6" end="6"/>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50180">
                                            <p:txEl>
                                              <p:pRg st="8" end="8"/>
                                            </p:txEl>
                                          </p:spTgt>
                                        </p:tgtEl>
                                        <p:attrNameLst>
                                          <p:attrName>style.visibility</p:attrName>
                                        </p:attrNameLst>
                                      </p:cBhvr>
                                      <p:to>
                                        <p:strVal val="visible"/>
                                      </p:to>
                                    </p:set>
                                    <p:animEffect transition="in" filter="fade">
                                      <p:cBhvr>
                                        <p:cTn id="30" dur="2000"/>
                                        <p:tgtEl>
                                          <p:spTgt spid="50180">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4374" name="Oval 6"/>
          <p:cNvSpPr>
            <a:spLocks noChangeArrowheads="1"/>
          </p:cNvSpPr>
          <p:nvPr/>
        </p:nvSpPr>
        <p:spPr bwMode="auto">
          <a:xfrm>
            <a:off x="2771775" y="4221163"/>
            <a:ext cx="2159000" cy="2159000"/>
          </a:xfrm>
          <a:prstGeom prst="ellipse">
            <a:avLst/>
          </a:prstGeom>
          <a:noFill/>
          <a:ln w="12700" algn="ctr">
            <a:solidFill>
              <a:srgbClr val="009900"/>
            </a:solidFill>
            <a:round/>
            <a:headEnd/>
            <a:tailEnd/>
          </a:ln>
        </p:spPr>
        <p:txBody>
          <a:bodyPr wrap="none" anchor="ctr"/>
          <a:lstStyle/>
          <a:p>
            <a:endParaRPr lang="ru-RU"/>
          </a:p>
        </p:txBody>
      </p:sp>
      <p:sp>
        <p:nvSpPr>
          <p:cNvPr id="314433" name="Arc 65"/>
          <p:cNvSpPr>
            <a:spLocks/>
          </p:cNvSpPr>
          <p:nvPr/>
        </p:nvSpPr>
        <p:spPr bwMode="auto">
          <a:xfrm rot="3007268">
            <a:off x="3780632" y="4364831"/>
            <a:ext cx="1898650" cy="1900237"/>
          </a:xfrm>
          <a:custGeom>
            <a:avLst/>
            <a:gdLst>
              <a:gd name="T0" fmla="*/ 0 w 43127"/>
              <a:gd name="T1" fmla="*/ 871910 h 43200"/>
              <a:gd name="T2" fmla="*/ 866449 w 43127"/>
              <a:gd name="T3" fmla="*/ 1896762 h 43200"/>
              <a:gd name="T4" fmla="*/ 947718 w 43127"/>
              <a:gd name="T5" fmla="*/ 950119 h 43200"/>
              <a:gd name="T6" fmla="*/ 0 60000 65536"/>
              <a:gd name="T7" fmla="*/ 0 60000 65536"/>
              <a:gd name="T8" fmla="*/ 0 60000 65536"/>
              <a:gd name="T9" fmla="*/ 0 w 43127"/>
              <a:gd name="T10" fmla="*/ 0 h 43200"/>
              <a:gd name="T11" fmla="*/ 43127 w 43127"/>
              <a:gd name="T12" fmla="*/ 43200 h 43200"/>
            </a:gdLst>
            <a:ahLst/>
            <a:cxnLst>
              <a:cxn ang="T6">
                <a:pos x="T0" y="T1"/>
              </a:cxn>
              <a:cxn ang="T7">
                <a:pos x="T2" y="T3"/>
              </a:cxn>
              <a:cxn ang="T8">
                <a:pos x="T4" y="T5"/>
              </a:cxn>
            </a:cxnLst>
            <a:rect l="T9" t="T10" r="T11" b="T12"/>
            <a:pathLst>
              <a:path w="43127" h="43200" fill="none" extrusionOk="0">
                <a:moveTo>
                  <a:pt x="0" y="19822"/>
                </a:moveTo>
                <a:cubicBezTo>
                  <a:pt x="925" y="8620"/>
                  <a:pt x="10286" y="-1"/>
                  <a:pt x="21527" y="0"/>
                </a:cubicBezTo>
                <a:cubicBezTo>
                  <a:pt x="33456" y="0"/>
                  <a:pt x="43127" y="9670"/>
                  <a:pt x="43127" y="21600"/>
                </a:cubicBezTo>
                <a:cubicBezTo>
                  <a:pt x="43127" y="33529"/>
                  <a:pt x="33456" y="43200"/>
                  <a:pt x="21527" y="43200"/>
                </a:cubicBezTo>
                <a:cubicBezTo>
                  <a:pt x="20910" y="43200"/>
                  <a:pt x="20294" y="43173"/>
                  <a:pt x="19681" y="43120"/>
                </a:cubicBezTo>
              </a:path>
              <a:path w="43127" h="43200" stroke="0" extrusionOk="0">
                <a:moveTo>
                  <a:pt x="0" y="19822"/>
                </a:moveTo>
                <a:cubicBezTo>
                  <a:pt x="925" y="8620"/>
                  <a:pt x="10286" y="-1"/>
                  <a:pt x="21527" y="0"/>
                </a:cubicBezTo>
                <a:cubicBezTo>
                  <a:pt x="33456" y="0"/>
                  <a:pt x="43127" y="9670"/>
                  <a:pt x="43127" y="21600"/>
                </a:cubicBezTo>
                <a:cubicBezTo>
                  <a:pt x="43127" y="33529"/>
                  <a:pt x="33456" y="43200"/>
                  <a:pt x="21527" y="43200"/>
                </a:cubicBezTo>
                <a:cubicBezTo>
                  <a:pt x="20910" y="43200"/>
                  <a:pt x="20294" y="43173"/>
                  <a:pt x="19681" y="43120"/>
                </a:cubicBezTo>
                <a:lnTo>
                  <a:pt x="21527" y="21600"/>
                </a:lnTo>
                <a:close/>
              </a:path>
            </a:pathLst>
          </a:custGeom>
          <a:noFill/>
          <a:ln w="38100">
            <a:solidFill>
              <a:srgbClr val="993300"/>
            </a:solidFill>
            <a:round/>
            <a:headEnd/>
            <a:tailEnd/>
          </a:ln>
        </p:spPr>
        <p:txBody>
          <a:bodyPr wrap="none" anchor="ctr"/>
          <a:lstStyle/>
          <a:p>
            <a:endParaRPr lang="ru-RU"/>
          </a:p>
        </p:txBody>
      </p:sp>
      <p:sp>
        <p:nvSpPr>
          <p:cNvPr id="314430" name="Arc 62"/>
          <p:cNvSpPr>
            <a:spLocks/>
          </p:cNvSpPr>
          <p:nvPr/>
        </p:nvSpPr>
        <p:spPr bwMode="auto">
          <a:xfrm rot="6267634" flipH="1" flipV="1">
            <a:off x="4827588" y="3965575"/>
            <a:ext cx="315912" cy="2122488"/>
          </a:xfrm>
          <a:custGeom>
            <a:avLst/>
            <a:gdLst>
              <a:gd name="T0" fmla="*/ 0 w 7255"/>
              <a:gd name="T1" fmla="*/ 122672 h 21593"/>
              <a:gd name="T2" fmla="*/ 291223 w 7255"/>
              <a:gd name="T3" fmla="*/ 0 h 21593"/>
              <a:gd name="T4" fmla="*/ 315912 w 7255"/>
              <a:gd name="T5" fmla="*/ 2122488 h 21593"/>
              <a:gd name="T6" fmla="*/ 0 60000 65536"/>
              <a:gd name="T7" fmla="*/ 0 60000 65536"/>
              <a:gd name="T8" fmla="*/ 0 60000 65536"/>
              <a:gd name="T9" fmla="*/ 0 w 7255"/>
              <a:gd name="T10" fmla="*/ 0 h 21593"/>
              <a:gd name="T11" fmla="*/ 7255 w 7255"/>
              <a:gd name="T12" fmla="*/ 21593 h 21593"/>
            </a:gdLst>
            <a:ahLst/>
            <a:cxnLst>
              <a:cxn ang="T6">
                <a:pos x="T0" y="T1"/>
              </a:cxn>
              <a:cxn ang="T7">
                <a:pos x="T2" y="T3"/>
              </a:cxn>
              <a:cxn ang="T8">
                <a:pos x="T4" y="T5"/>
              </a:cxn>
            </a:cxnLst>
            <a:rect l="T9" t="T10" r="T11" b="T12"/>
            <a:pathLst>
              <a:path w="7255" h="21593" fill="none" extrusionOk="0">
                <a:moveTo>
                  <a:pt x="-1" y="1247"/>
                </a:moveTo>
                <a:cubicBezTo>
                  <a:pt x="2149" y="481"/>
                  <a:pt x="4406" y="60"/>
                  <a:pt x="6688" y="0"/>
                </a:cubicBezTo>
              </a:path>
              <a:path w="7255" h="21593" stroke="0" extrusionOk="0">
                <a:moveTo>
                  <a:pt x="-1" y="1247"/>
                </a:moveTo>
                <a:cubicBezTo>
                  <a:pt x="2149" y="481"/>
                  <a:pt x="4406" y="60"/>
                  <a:pt x="6688" y="0"/>
                </a:cubicBezTo>
                <a:lnTo>
                  <a:pt x="7255" y="21593"/>
                </a:lnTo>
                <a:close/>
              </a:path>
            </a:pathLst>
          </a:custGeom>
          <a:noFill/>
          <a:ln w="38100">
            <a:solidFill>
              <a:schemeClr val="tx1"/>
            </a:solidFill>
            <a:prstDash val="dash"/>
            <a:round/>
            <a:headEnd/>
            <a:tailEnd/>
          </a:ln>
        </p:spPr>
        <p:txBody>
          <a:bodyPr wrap="none" anchor="ctr"/>
          <a:lstStyle/>
          <a:p>
            <a:endParaRPr lang="ru-RU"/>
          </a:p>
        </p:txBody>
      </p:sp>
      <p:sp>
        <p:nvSpPr>
          <p:cNvPr id="314402" name="Line 34"/>
          <p:cNvSpPr>
            <a:spLocks noChangeShapeType="1"/>
          </p:cNvSpPr>
          <p:nvPr/>
        </p:nvSpPr>
        <p:spPr bwMode="auto">
          <a:xfrm>
            <a:off x="4067175" y="2852738"/>
            <a:ext cx="0" cy="3168650"/>
          </a:xfrm>
          <a:prstGeom prst="line">
            <a:avLst/>
          </a:prstGeom>
          <a:noFill/>
          <a:ln w="12700">
            <a:solidFill>
              <a:schemeClr val="bg2"/>
            </a:solidFill>
            <a:round/>
            <a:headEnd/>
            <a:tailEnd/>
          </a:ln>
        </p:spPr>
        <p:txBody>
          <a:bodyPr wrap="none" anchor="ctr"/>
          <a:lstStyle/>
          <a:p>
            <a:endParaRPr lang="ru-RU"/>
          </a:p>
        </p:txBody>
      </p:sp>
      <p:sp>
        <p:nvSpPr>
          <p:cNvPr id="314423" name="Arc 55"/>
          <p:cNvSpPr>
            <a:spLocks/>
          </p:cNvSpPr>
          <p:nvPr/>
        </p:nvSpPr>
        <p:spPr bwMode="auto">
          <a:xfrm rot="2623994">
            <a:off x="3352800" y="4857750"/>
            <a:ext cx="874713" cy="1001713"/>
          </a:xfrm>
          <a:custGeom>
            <a:avLst/>
            <a:gdLst>
              <a:gd name="T0" fmla="*/ 175253 w 19695"/>
              <a:gd name="T1" fmla="*/ 0 h 21236"/>
              <a:gd name="T2" fmla="*/ 874713 w 19695"/>
              <a:gd name="T3" fmla="*/ 583358 h 21236"/>
              <a:gd name="T4" fmla="*/ 0 w 19695"/>
              <a:gd name="T5" fmla="*/ 1001713 h 21236"/>
              <a:gd name="T6" fmla="*/ 0 60000 65536"/>
              <a:gd name="T7" fmla="*/ 0 60000 65536"/>
              <a:gd name="T8" fmla="*/ 0 60000 65536"/>
              <a:gd name="T9" fmla="*/ 0 w 19695"/>
              <a:gd name="T10" fmla="*/ 0 h 21236"/>
              <a:gd name="T11" fmla="*/ 19695 w 19695"/>
              <a:gd name="T12" fmla="*/ 21236 h 21236"/>
            </a:gdLst>
            <a:ahLst/>
            <a:cxnLst>
              <a:cxn ang="T6">
                <a:pos x="T0" y="T1"/>
              </a:cxn>
              <a:cxn ang="T7">
                <a:pos x="T2" y="T3"/>
              </a:cxn>
              <a:cxn ang="T8">
                <a:pos x="T4" y="T5"/>
              </a:cxn>
            </a:cxnLst>
            <a:rect l="T9" t="T10" r="T11" b="T12"/>
            <a:pathLst>
              <a:path w="19695" h="21236" fill="none" extrusionOk="0">
                <a:moveTo>
                  <a:pt x="3946" y="-1"/>
                </a:moveTo>
                <a:cubicBezTo>
                  <a:pt x="10905" y="1292"/>
                  <a:pt x="16788" y="5913"/>
                  <a:pt x="19695" y="12366"/>
                </a:cubicBezTo>
              </a:path>
              <a:path w="19695" h="21236" stroke="0" extrusionOk="0">
                <a:moveTo>
                  <a:pt x="3946" y="-1"/>
                </a:moveTo>
                <a:cubicBezTo>
                  <a:pt x="10905" y="1292"/>
                  <a:pt x="16788" y="5913"/>
                  <a:pt x="19695" y="12366"/>
                </a:cubicBezTo>
                <a:lnTo>
                  <a:pt x="0" y="21236"/>
                </a:lnTo>
                <a:close/>
              </a:path>
            </a:pathLst>
          </a:custGeom>
          <a:noFill/>
          <a:ln w="38100">
            <a:solidFill>
              <a:srgbClr val="FF0000"/>
            </a:solidFill>
            <a:round/>
            <a:headEnd/>
            <a:tailEnd/>
          </a:ln>
        </p:spPr>
        <p:txBody>
          <a:bodyPr wrap="none" anchor="ctr"/>
          <a:lstStyle/>
          <a:p>
            <a:endParaRPr lang="ru-RU"/>
          </a:p>
        </p:txBody>
      </p:sp>
      <p:sp>
        <p:nvSpPr>
          <p:cNvPr id="314417" name="Oval 49"/>
          <p:cNvSpPr>
            <a:spLocks noChangeArrowheads="1"/>
          </p:cNvSpPr>
          <p:nvPr/>
        </p:nvSpPr>
        <p:spPr bwMode="auto">
          <a:xfrm>
            <a:off x="4859338" y="5229225"/>
            <a:ext cx="144462" cy="146050"/>
          </a:xfrm>
          <a:prstGeom prst="ellipse">
            <a:avLst/>
          </a:prstGeom>
          <a:solidFill>
            <a:srgbClr val="FF9900"/>
          </a:solidFill>
          <a:ln w="12700" algn="ctr">
            <a:solidFill>
              <a:schemeClr val="tx1"/>
            </a:solidFill>
            <a:round/>
            <a:headEnd/>
            <a:tailEnd/>
          </a:ln>
        </p:spPr>
        <p:txBody>
          <a:bodyPr wrap="none" anchor="ctr"/>
          <a:lstStyle/>
          <a:p>
            <a:endParaRPr lang="ru-RU"/>
          </a:p>
        </p:txBody>
      </p:sp>
      <p:sp>
        <p:nvSpPr>
          <p:cNvPr id="314424" name="Arc 56"/>
          <p:cNvSpPr>
            <a:spLocks/>
          </p:cNvSpPr>
          <p:nvPr/>
        </p:nvSpPr>
        <p:spPr bwMode="auto">
          <a:xfrm rot="6435948">
            <a:off x="3952875" y="5141913"/>
            <a:ext cx="809625" cy="987425"/>
          </a:xfrm>
          <a:custGeom>
            <a:avLst/>
            <a:gdLst>
              <a:gd name="T0" fmla="*/ 0 w 19499"/>
              <a:gd name="T1" fmla="*/ 960 h 21600"/>
              <a:gd name="T2" fmla="*/ 809625 w 19499"/>
              <a:gd name="T3" fmla="*/ 480455 h 21600"/>
              <a:gd name="T4" fmla="*/ 39985 w 19499"/>
              <a:gd name="T5" fmla="*/ 987425 h 21600"/>
              <a:gd name="T6" fmla="*/ 0 60000 65536"/>
              <a:gd name="T7" fmla="*/ 0 60000 65536"/>
              <a:gd name="T8" fmla="*/ 0 60000 65536"/>
              <a:gd name="T9" fmla="*/ 0 w 19499"/>
              <a:gd name="T10" fmla="*/ 0 h 21600"/>
              <a:gd name="T11" fmla="*/ 19499 w 19499"/>
              <a:gd name="T12" fmla="*/ 21600 h 21600"/>
            </a:gdLst>
            <a:ahLst/>
            <a:cxnLst>
              <a:cxn ang="T6">
                <a:pos x="T0" y="T1"/>
              </a:cxn>
              <a:cxn ang="T7">
                <a:pos x="T2" y="T3"/>
              </a:cxn>
              <a:cxn ang="T8">
                <a:pos x="T4" y="T5"/>
              </a:cxn>
            </a:cxnLst>
            <a:rect l="T9" t="T10" r="T11" b="T12"/>
            <a:pathLst>
              <a:path w="19499" h="21600" fill="none" extrusionOk="0">
                <a:moveTo>
                  <a:pt x="0" y="21"/>
                </a:moveTo>
                <a:cubicBezTo>
                  <a:pt x="320" y="7"/>
                  <a:pt x="641" y="-1"/>
                  <a:pt x="963" y="0"/>
                </a:cubicBezTo>
                <a:cubicBezTo>
                  <a:pt x="8559" y="0"/>
                  <a:pt x="15598" y="3990"/>
                  <a:pt x="19498" y="10510"/>
                </a:cubicBezTo>
              </a:path>
              <a:path w="19499" h="21600" stroke="0" extrusionOk="0">
                <a:moveTo>
                  <a:pt x="0" y="21"/>
                </a:moveTo>
                <a:cubicBezTo>
                  <a:pt x="320" y="7"/>
                  <a:pt x="641" y="-1"/>
                  <a:pt x="963" y="0"/>
                </a:cubicBezTo>
                <a:cubicBezTo>
                  <a:pt x="8559" y="0"/>
                  <a:pt x="15598" y="3990"/>
                  <a:pt x="19498" y="10510"/>
                </a:cubicBezTo>
                <a:lnTo>
                  <a:pt x="963" y="21600"/>
                </a:lnTo>
                <a:close/>
              </a:path>
            </a:pathLst>
          </a:custGeom>
          <a:noFill/>
          <a:ln w="38100">
            <a:solidFill>
              <a:srgbClr val="FF0000"/>
            </a:solidFill>
            <a:prstDash val="dash"/>
            <a:round/>
            <a:headEnd/>
            <a:tailEnd/>
          </a:ln>
        </p:spPr>
        <p:txBody>
          <a:bodyPr wrap="none" anchor="ctr"/>
          <a:lstStyle/>
          <a:p>
            <a:endParaRPr lang="ru-RU"/>
          </a:p>
        </p:txBody>
      </p:sp>
      <p:sp>
        <p:nvSpPr>
          <p:cNvPr id="314425" name="Arc 57"/>
          <p:cNvSpPr>
            <a:spLocks/>
          </p:cNvSpPr>
          <p:nvPr/>
        </p:nvSpPr>
        <p:spPr bwMode="auto">
          <a:xfrm rot="560805">
            <a:off x="3990975" y="4598988"/>
            <a:ext cx="939800" cy="1154112"/>
          </a:xfrm>
          <a:custGeom>
            <a:avLst/>
            <a:gdLst>
              <a:gd name="T0" fmla="*/ 0 w 21215"/>
              <a:gd name="T1" fmla="*/ 14854 h 21600"/>
              <a:gd name="T2" fmla="*/ 939800 w 21215"/>
              <a:gd name="T3" fmla="*/ 497390 h 21600"/>
              <a:gd name="T4" fmla="*/ 152964 w 21215"/>
              <a:gd name="T5" fmla="*/ 1154112 h 21600"/>
              <a:gd name="T6" fmla="*/ 0 60000 65536"/>
              <a:gd name="T7" fmla="*/ 0 60000 65536"/>
              <a:gd name="T8" fmla="*/ 0 60000 65536"/>
              <a:gd name="T9" fmla="*/ 0 w 21215"/>
              <a:gd name="T10" fmla="*/ 0 h 21600"/>
              <a:gd name="T11" fmla="*/ 21215 w 21215"/>
              <a:gd name="T12" fmla="*/ 21600 h 21600"/>
            </a:gdLst>
            <a:ahLst/>
            <a:cxnLst>
              <a:cxn ang="T6">
                <a:pos x="T0" y="T1"/>
              </a:cxn>
              <a:cxn ang="T7">
                <a:pos x="T2" y="T3"/>
              </a:cxn>
              <a:cxn ang="T8">
                <a:pos x="T4" y="T5"/>
              </a:cxn>
            </a:cxnLst>
            <a:rect l="T9" t="T10" r="T11" b="T12"/>
            <a:pathLst>
              <a:path w="21215" h="21600" fill="none" extrusionOk="0">
                <a:moveTo>
                  <a:pt x="-1" y="277"/>
                </a:moveTo>
                <a:cubicBezTo>
                  <a:pt x="1141" y="92"/>
                  <a:pt x="2296" y="-1"/>
                  <a:pt x="3453" y="0"/>
                </a:cubicBezTo>
                <a:cubicBezTo>
                  <a:pt x="10542" y="0"/>
                  <a:pt x="17180" y="3479"/>
                  <a:pt x="21215" y="9308"/>
                </a:cubicBezTo>
              </a:path>
              <a:path w="21215" h="21600" stroke="0" extrusionOk="0">
                <a:moveTo>
                  <a:pt x="-1" y="277"/>
                </a:moveTo>
                <a:cubicBezTo>
                  <a:pt x="1141" y="92"/>
                  <a:pt x="2296" y="-1"/>
                  <a:pt x="3453" y="0"/>
                </a:cubicBezTo>
                <a:cubicBezTo>
                  <a:pt x="10542" y="0"/>
                  <a:pt x="17180" y="3479"/>
                  <a:pt x="21215" y="9308"/>
                </a:cubicBezTo>
                <a:lnTo>
                  <a:pt x="3453" y="21600"/>
                </a:lnTo>
                <a:close/>
              </a:path>
            </a:pathLst>
          </a:custGeom>
          <a:noFill/>
          <a:ln w="38100">
            <a:solidFill>
              <a:srgbClr val="FF0000"/>
            </a:solidFill>
            <a:prstDash val="dash"/>
            <a:round/>
            <a:headEnd/>
            <a:tailEnd/>
          </a:ln>
        </p:spPr>
        <p:txBody>
          <a:bodyPr wrap="none" anchor="ctr"/>
          <a:lstStyle/>
          <a:p>
            <a:endParaRPr lang="ru-RU"/>
          </a:p>
        </p:txBody>
      </p:sp>
      <p:sp>
        <p:nvSpPr>
          <p:cNvPr id="314418" name="Line 50"/>
          <p:cNvSpPr>
            <a:spLocks noChangeShapeType="1"/>
          </p:cNvSpPr>
          <p:nvPr/>
        </p:nvSpPr>
        <p:spPr bwMode="auto">
          <a:xfrm flipV="1">
            <a:off x="4643438" y="3644900"/>
            <a:ext cx="0" cy="2232025"/>
          </a:xfrm>
          <a:prstGeom prst="line">
            <a:avLst/>
          </a:prstGeom>
          <a:noFill/>
          <a:ln w="3175">
            <a:solidFill>
              <a:schemeClr val="bg2"/>
            </a:solidFill>
            <a:round/>
            <a:headEnd/>
            <a:tailEnd/>
          </a:ln>
        </p:spPr>
        <p:txBody>
          <a:bodyPr wrap="none" anchor="ctr"/>
          <a:lstStyle/>
          <a:p>
            <a:endParaRPr lang="ru-RU"/>
          </a:p>
        </p:txBody>
      </p:sp>
      <p:sp>
        <p:nvSpPr>
          <p:cNvPr id="314422" name="Arc 54"/>
          <p:cNvSpPr>
            <a:spLocks/>
          </p:cNvSpPr>
          <p:nvPr/>
        </p:nvSpPr>
        <p:spPr bwMode="auto">
          <a:xfrm rot="-9959837">
            <a:off x="3995738" y="2852738"/>
            <a:ext cx="1177925" cy="796925"/>
          </a:xfrm>
          <a:custGeom>
            <a:avLst/>
            <a:gdLst>
              <a:gd name="T0" fmla="*/ 168800 w 21465"/>
              <a:gd name="T1" fmla="*/ 0 h 21380"/>
              <a:gd name="T2" fmla="*/ 1177925 w 21465"/>
              <a:gd name="T3" fmla="*/ 707131 h 21380"/>
              <a:gd name="T4" fmla="*/ 0 w 21465"/>
              <a:gd name="T5" fmla="*/ 796925 h 21380"/>
              <a:gd name="T6" fmla="*/ 0 60000 65536"/>
              <a:gd name="T7" fmla="*/ 0 60000 65536"/>
              <a:gd name="T8" fmla="*/ 0 60000 65536"/>
              <a:gd name="T9" fmla="*/ 0 w 21465"/>
              <a:gd name="T10" fmla="*/ 0 h 21380"/>
              <a:gd name="T11" fmla="*/ 21465 w 21465"/>
              <a:gd name="T12" fmla="*/ 21380 h 21380"/>
            </a:gdLst>
            <a:ahLst/>
            <a:cxnLst>
              <a:cxn ang="T6">
                <a:pos x="T0" y="T1"/>
              </a:cxn>
              <a:cxn ang="T7">
                <a:pos x="T2" y="T3"/>
              </a:cxn>
              <a:cxn ang="T8">
                <a:pos x="T4" y="T5"/>
              </a:cxn>
            </a:cxnLst>
            <a:rect l="T9" t="T10" r="T11" b="T12"/>
            <a:pathLst>
              <a:path w="21465" h="21380" fill="none" extrusionOk="0">
                <a:moveTo>
                  <a:pt x="3075" y="0"/>
                </a:moveTo>
                <a:cubicBezTo>
                  <a:pt x="12809" y="1400"/>
                  <a:pt x="20368" y="9198"/>
                  <a:pt x="21465" y="18970"/>
                </a:cubicBezTo>
              </a:path>
              <a:path w="21465" h="21380" stroke="0" extrusionOk="0">
                <a:moveTo>
                  <a:pt x="3075" y="0"/>
                </a:moveTo>
                <a:cubicBezTo>
                  <a:pt x="12809" y="1400"/>
                  <a:pt x="20368" y="9198"/>
                  <a:pt x="21465" y="18970"/>
                </a:cubicBezTo>
                <a:lnTo>
                  <a:pt x="0" y="21380"/>
                </a:lnTo>
                <a:close/>
              </a:path>
            </a:pathLst>
          </a:custGeom>
          <a:noFill/>
          <a:ln w="38100">
            <a:solidFill>
              <a:srgbClr val="FF0000"/>
            </a:solidFill>
            <a:round/>
            <a:headEnd/>
            <a:tailEnd/>
          </a:ln>
        </p:spPr>
        <p:txBody>
          <a:bodyPr rot="10800000" wrap="none" anchor="ctr"/>
          <a:lstStyle/>
          <a:p>
            <a:endParaRPr lang="ru-RU"/>
          </a:p>
        </p:txBody>
      </p:sp>
      <p:sp>
        <p:nvSpPr>
          <p:cNvPr id="314400" name="Oval 32"/>
          <p:cNvSpPr>
            <a:spLocks noChangeArrowheads="1"/>
          </p:cNvSpPr>
          <p:nvPr/>
        </p:nvSpPr>
        <p:spPr bwMode="auto">
          <a:xfrm>
            <a:off x="3203575" y="4581525"/>
            <a:ext cx="1366838" cy="1368425"/>
          </a:xfrm>
          <a:prstGeom prst="ellipse">
            <a:avLst/>
          </a:prstGeom>
          <a:noFill/>
          <a:ln w="12700" algn="ctr">
            <a:solidFill>
              <a:srgbClr val="008000"/>
            </a:solidFill>
            <a:round/>
            <a:headEnd/>
            <a:tailEnd/>
          </a:ln>
        </p:spPr>
        <p:txBody>
          <a:bodyPr wrap="none" anchor="ctr"/>
          <a:lstStyle/>
          <a:p>
            <a:endParaRPr lang="ru-RU"/>
          </a:p>
        </p:txBody>
      </p:sp>
      <p:sp>
        <p:nvSpPr>
          <p:cNvPr id="314411" name="Line 43"/>
          <p:cNvSpPr>
            <a:spLocks noChangeShapeType="1"/>
          </p:cNvSpPr>
          <p:nvPr/>
        </p:nvSpPr>
        <p:spPr bwMode="auto">
          <a:xfrm flipV="1">
            <a:off x="4356100" y="3429000"/>
            <a:ext cx="0" cy="2519363"/>
          </a:xfrm>
          <a:prstGeom prst="line">
            <a:avLst/>
          </a:prstGeom>
          <a:noFill/>
          <a:ln w="3175">
            <a:solidFill>
              <a:schemeClr val="bg2"/>
            </a:solidFill>
            <a:round/>
            <a:headEnd/>
            <a:tailEnd/>
          </a:ln>
        </p:spPr>
        <p:txBody>
          <a:bodyPr wrap="none" anchor="ctr"/>
          <a:lstStyle/>
          <a:p>
            <a:endParaRPr lang="ru-RU"/>
          </a:p>
        </p:txBody>
      </p:sp>
      <p:sp>
        <p:nvSpPr>
          <p:cNvPr id="314404" name="Line 36"/>
          <p:cNvSpPr>
            <a:spLocks noChangeShapeType="1"/>
          </p:cNvSpPr>
          <p:nvPr/>
        </p:nvSpPr>
        <p:spPr bwMode="auto">
          <a:xfrm>
            <a:off x="3995738" y="2565400"/>
            <a:ext cx="0" cy="3168650"/>
          </a:xfrm>
          <a:prstGeom prst="line">
            <a:avLst/>
          </a:prstGeom>
          <a:noFill/>
          <a:ln w="12700">
            <a:solidFill>
              <a:schemeClr val="bg2"/>
            </a:solidFill>
            <a:round/>
            <a:headEnd/>
            <a:tailEnd/>
          </a:ln>
        </p:spPr>
        <p:txBody>
          <a:bodyPr wrap="none" anchor="ctr"/>
          <a:lstStyle/>
          <a:p>
            <a:endParaRPr lang="ru-RU"/>
          </a:p>
        </p:txBody>
      </p:sp>
      <p:sp>
        <p:nvSpPr>
          <p:cNvPr id="314414" name="Oval 46"/>
          <p:cNvSpPr>
            <a:spLocks noChangeArrowheads="1"/>
          </p:cNvSpPr>
          <p:nvPr/>
        </p:nvSpPr>
        <p:spPr bwMode="auto">
          <a:xfrm>
            <a:off x="4140200" y="4724400"/>
            <a:ext cx="1152525" cy="1150938"/>
          </a:xfrm>
          <a:prstGeom prst="ellipse">
            <a:avLst/>
          </a:prstGeom>
          <a:noFill/>
          <a:ln w="12700" algn="ctr">
            <a:solidFill>
              <a:srgbClr val="CC3300"/>
            </a:solidFill>
            <a:round/>
            <a:headEnd/>
            <a:tailEnd/>
          </a:ln>
        </p:spPr>
        <p:txBody>
          <a:bodyPr wrap="none" anchor="ctr"/>
          <a:lstStyle/>
          <a:p>
            <a:endParaRPr lang="ru-RU"/>
          </a:p>
        </p:txBody>
      </p:sp>
      <p:sp>
        <p:nvSpPr>
          <p:cNvPr id="314387" name="Line 19"/>
          <p:cNvSpPr>
            <a:spLocks noChangeShapeType="1"/>
          </p:cNvSpPr>
          <p:nvPr/>
        </p:nvSpPr>
        <p:spPr bwMode="auto">
          <a:xfrm>
            <a:off x="4140200" y="2205038"/>
            <a:ext cx="0" cy="3095625"/>
          </a:xfrm>
          <a:prstGeom prst="line">
            <a:avLst/>
          </a:prstGeom>
          <a:noFill/>
          <a:ln w="12700">
            <a:solidFill>
              <a:schemeClr val="bg1"/>
            </a:solidFill>
            <a:round/>
            <a:headEnd/>
            <a:tailEnd/>
          </a:ln>
        </p:spPr>
        <p:txBody>
          <a:bodyPr wrap="none" anchor="ctr"/>
          <a:lstStyle/>
          <a:p>
            <a:endParaRPr lang="ru-RU"/>
          </a:p>
        </p:txBody>
      </p:sp>
      <p:sp>
        <p:nvSpPr>
          <p:cNvPr id="314370" name="Arc 2"/>
          <p:cNvSpPr>
            <a:spLocks/>
          </p:cNvSpPr>
          <p:nvPr/>
        </p:nvSpPr>
        <p:spPr bwMode="auto">
          <a:xfrm rot="-8642748">
            <a:off x="3849688" y="2346325"/>
            <a:ext cx="911225" cy="581025"/>
          </a:xfrm>
          <a:custGeom>
            <a:avLst/>
            <a:gdLst>
              <a:gd name="T0" fmla="*/ 615625 w 21600"/>
              <a:gd name="T1" fmla="*/ 0 h 15925"/>
              <a:gd name="T2" fmla="*/ 911225 w 21600"/>
              <a:gd name="T3" fmla="*/ 581025 h 15925"/>
              <a:gd name="T4" fmla="*/ 0 w 21600"/>
              <a:gd name="T5" fmla="*/ 581025 h 15925"/>
              <a:gd name="T6" fmla="*/ 0 60000 65536"/>
              <a:gd name="T7" fmla="*/ 0 60000 65536"/>
              <a:gd name="T8" fmla="*/ 0 60000 65536"/>
              <a:gd name="T9" fmla="*/ 0 w 21600"/>
              <a:gd name="T10" fmla="*/ 0 h 15925"/>
              <a:gd name="T11" fmla="*/ 21600 w 21600"/>
              <a:gd name="T12" fmla="*/ 15925 h 15925"/>
            </a:gdLst>
            <a:ahLst/>
            <a:cxnLst>
              <a:cxn ang="T6">
                <a:pos x="T0" y="T1"/>
              </a:cxn>
              <a:cxn ang="T7">
                <a:pos x="T2" y="T3"/>
              </a:cxn>
              <a:cxn ang="T8">
                <a:pos x="T4" y="T5"/>
              </a:cxn>
            </a:cxnLst>
            <a:rect l="T9" t="T10" r="T11" b="T12"/>
            <a:pathLst>
              <a:path w="21600" h="15925" fill="none" extrusionOk="0">
                <a:moveTo>
                  <a:pt x="14592" y="0"/>
                </a:moveTo>
                <a:cubicBezTo>
                  <a:pt x="19057" y="4091"/>
                  <a:pt x="21600" y="9869"/>
                  <a:pt x="21600" y="15925"/>
                </a:cubicBezTo>
              </a:path>
              <a:path w="21600" h="15925" stroke="0" extrusionOk="0">
                <a:moveTo>
                  <a:pt x="14592" y="0"/>
                </a:moveTo>
                <a:cubicBezTo>
                  <a:pt x="19057" y="4091"/>
                  <a:pt x="21600" y="9869"/>
                  <a:pt x="21600" y="15925"/>
                </a:cubicBezTo>
                <a:lnTo>
                  <a:pt x="0" y="15925"/>
                </a:lnTo>
                <a:close/>
              </a:path>
            </a:pathLst>
          </a:custGeom>
          <a:noFill/>
          <a:ln w="38100">
            <a:solidFill>
              <a:srgbClr val="FF0000"/>
            </a:solidFill>
            <a:round/>
            <a:headEnd/>
            <a:tailEnd/>
          </a:ln>
        </p:spPr>
        <p:txBody>
          <a:bodyPr wrap="none" anchor="ctr"/>
          <a:lstStyle/>
          <a:p>
            <a:endParaRPr lang="ru-RU"/>
          </a:p>
        </p:txBody>
      </p:sp>
      <p:sp>
        <p:nvSpPr>
          <p:cNvPr id="314371" name="Rectangle 3"/>
          <p:cNvSpPr>
            <a:spLocks noGrp="1" noChangeArrowheads="1"/>
          </p:cNvSpPr>
          <p:nvPr>
            <p:ph type="title"/>
          </p:nvPr>
        </p:nvSpPr>
        <p:spPr>
          <a:xfrm>
            <a:off x="684213" y="188913"/>
            <a:ext cx="7772400" cy="863600"/>
          </a:xfrm>
        </p:spPr>
        <p:txBody>
          <a:bodyPr>
            <a:normAutofit fontScale="90000"/>
          </a:bodyPr>
          <a:lstStyle/>
          <a:p>
            <a:r>
              <a:rPr lang="ru-RU" sz="3200" b="1" dirty="0" smtClean="0">
                <a:solidFill>
                  <a:srgbClr val="FF0000"/>
                </a:solidFill>
              </a:rPr>
              <a:t>Метод вспомогательных секущих плоскостей (для просмотра)</a:t>
            </a:r>
          </a:p>
        </p:txBody>
      </p:sp>
      <p:sp>
        <p:nvSpPr>
          <p:cNvPr id="314372" name="Line 4"/>
          <p:cNvSpPr>
            <a:spLocks noChangeShapeType="1"/>
          </p:cNvSpPr>
          <p:nvPr/>
        </p:nvSpPr>
        <p:spPr bwMode="auto">
          <a:xfrm>
            <a:off x="3851275" y="1412875"/>
            <a:ext cx="0" cy="5184775"/>
          </a:xfrm>
          <a:prstGeom prst="line">
            <a:avLst/>
          </a:prstGeom>
          <a:noFill/>
          <a:ln w="12700">
            <a:solidFill>
              <a:schemeClr val="bg2"/>
            </a:solidFill>
            <a:prstDash val="lgDashDot"/>
            <a:round/>
            <a:headEnd/>
            <a:tailEnd/>
          </a:ln>
        </p:spPr>
        <p:txBody>
          <a:bodyPr wrap="none" anchor="ctr"/>
          <a:lstStyle/>
          <a:p>
            <a:endParaRPr lang="ru-RU"/>
          </a:p>
        </p:txBody>
      </p:sp>
      <p:sp>
        <p:nvSpPr>
          <p:cNvPr id="314373" name="Line 5"/>
          <p:cNvSpPr>
            <a:spLocks noChangeShapeType="1"/>
          </p:cNvSpPr>
          <p:nvPr/>
        </p:nvSpPr>
        <p:spPr bwMode="auto">
          <a:xfrm>
            <a:off x="2700338" y="5300663"/>
            <a:ext cx="3311525" cy="0"/>
          </a:xfrm>
          <a:prstGeom prst="line">
            <a:avLst/>
          </a:prstGeom>
          <a:noFill/>
          <a:ln w="12700">
            <a:solidFill>
              <a:schemeClr val="bg2"/>
            </a:solidFill>
            <a:prstDash val="lgDashDot"/>
            <a:round/>
            <a:headEnd/>
            <a:tailEnd/>
          </a:ln>
        </p:spPr>
        <p:txBody>
          <a:bodyPr wrap="none" anchor="ctr"/>
          <a:lstStyle/>
          <a:p>
            <a:endParaRPr lang="ru-RU"/>
          </a:p>
        </p:txBody>
      </p:sp>
      <p:sp>
        <p:nvSpPr>
          <p:cNvPr id="314375" name="Line 7"/>
          <p:cNvSpPr>
            <a:spLocks noChangeShapeType="1"/>
          </p:cNvSpPr>
          <p:nvPr/>
        </p:nvSpPr>
        <p:spPr bwMode="auto">
          <a:xfrm flipV="1">
            <a:off x="4929190" y="3857628"/>
            <a:ext cx="0" cy="1439862"/>
          </a:xfrm>
          <a:prstGeom prst="line">
            <a:avLst/>
          </a:prstGeom>
          <a:noFill/>
          <a:ln w="3175">
            <a:solidFill>
              <a:schemeClr val="bg2"/>
            </a:solidFill>
            <a:round/>
            <a:headEnd/>
            <a:tailEnd/>
          </a:ln>
        </p:spPr>
        <p:txBody>
          <a:bodyPr wrap="none" anchor="ctr"/>
          <a:lstStyle/>
          <a:p>
            <a:endParaRPr lang="ru-RU"/>
          </a:p>
        </p:txBody>
      </p:sp>
      <p:sp>
        <p:nvSpPr>
          <p:cNvPr id="314376" name="Line 8"/>
          <p:cNvSpPr>
            <a:spLocks noChangeShapeType="1"/>
          </p:cNvSpPr>
          <p:nvPr/>
        </p:nvSpPr>
        <p:spPr bwMode="auto">
          <a:xfrm flipV="1">
            <a:off x="2771775" y="3860800"/>
            <a:ext cx="0" cy="1439863"/>
          </a:xfrm>
          <a:prstGeom prst="line">
            <a:avLst/>
          </a:prstGeom>
          <a:noFill/>
          <a:ln w="3175">
            <a:solidFill>
              <a:schemeClr val="bg1"/>
            </a:solidFill>
            <a:round/>
            <a:headEnd/>
            <a:tailEnd/>
          </a:ln>
        </p:spPr>
        <p:txBody>
          <a:bodyPr wrap="none" anchor="ctr"/>
          <a:lstStyle/>
          <a:p>
            <a:endParaRPr lang="ru-RU"/>
          </a:p>
        </p:txBody>
      </p:sp>
      <p:sp>
        <p:nvSpPr>
          <p:cNvPr id="314377" name="Line 9"/>
          <p:cNvSpPr>
            <a:spLocks noChangeShapeType="1"/>
          </p:cNvSpPr>
          <p:nvPr/>
        </p:nvSpPr>
        <p:spPr bwMode="auto">
          <a:xfrm>
            <a:off x="2771775" y="3860800"/>
            <a:ext cx="2232025" cy="0"/>
          </a:xfrm>
          <a:prstGeom prst="line">
            <a:avLst/>
          </a:prstGeom>
          <a:noFill/>
          <a:ln w="19050">
            <a:solidFill>
              <a:srgbClr val="009900"/>
            </a:solidFill>
            <a:round/>
            <a:headEnd/>
            <a:tailEnd/>
          </a:ln>
        </p:spPr>
        <p:txBody>
          <a:bodyPr wrap="none" anchor="ctr"/>
          <a:lstStyle/>
          <a:p>
            <a:endParaRPr lang="ru-RU"/>
          </a:p>
        </p:txBody>
      </p:sp>
      <p:sp>
        <p:nvSpPr>
          <p:cNvPr id="314378" name="Line 10"/>
          <p:cNvSpPr>
            <a:spLocks noChangeShapeType="1"/>
          </p:cNvSpPr>
          <p:nvPr/>
        </p:nvSpPr>
        <p:spPr bwMode="auto">
          <a:xfrm flipH="1">
            <a:off x="2771775" y="1412875"/>
            <a:ext cx="1079500" cy="2447925"/>
          </a:xfrm>
          <a:prstGeom prst="line">
            <a:avLst/>
          </a:prstGeom>
          <a:noFill/>
          <a:ln w="19050">
            <a:solidFill>
              <a:srgbClr val="009900"/>
            </a:solidFill>
            <a:round/>
            <a:headEnd/>
            <a:tailEnd/>
          </a:ln>
        </p:spPr>
        <p:txBody>
          <a:bodyPr wrap="none" anchor="ctr"/>
          <a:lstStyle/>
          <a:p>
            <a:endParaRPr lang="ru-RU"/>
          </a:p>
        </p:txBody>
      </p:sp>
      <p:sp>
        <p:nvSpPr>
          <p:cNvPr id="314379" name="Line 11"/>
          <p:cNvSpPr>
            <a:spLocks noChangeShapeType="1"/>
          </p:cNvSpPr>
          <p:nvPr/>
        </p:nvSpPr>
        <p:spPr bwMode="auto">
          <a:xfrm>
            <a:off x="3851275" y="1412875"/>
            <a:ext cx="1081088" cy="2447925"/>
          </a:xfrm>
          <a:prstGeom prst="line">
            <a:avLst/>
          </a:prstGeom>
          <a:noFill/>
          <a:ln w="19050">
            <a:solidFill>
              <a:srgbClr val="009900"/>
            </a:solidFill>
            <a:round/>
            <a:headEnd/>
            <a:tailEnd/>
          </a:ln>
        </p:spPr>
        <p:txBody>
          <a:bodyPr wrap="none" anchor="ctr"/>
          <a:lstStyle/>
          <a:p>
            <a:endParaRPr lang="ru-RU"/>
          </a:p>
        </p:txBody>
      </p:sp>
      <p:sp>
        <p:nvSpPr>
          <p:cNvPr id="314380" name="Line 12"/>
          <p:cNvSpPr>
            <a:spLocks noChangeShapeType="1"/>
          </p:cNvSpPr>
          <p:nvPr/>
        </p:nvSpPr>
        <p:spPr bwMode="auto">
          <a:xfrm>
            <a:off x="4716463" y="1557338"/>
            <a:ext cx="0" cy="5040312"/>
          </a:xfrm>
          <a:prstGeom prst="line">
            <a:avLst/>
          </a:prstGeom>
          <a:noFill/>
          <a:ln w="12700">
            <a:solidFill>
              <a:schemeClr val="bg2"/>
            </a:solidFill>
            <a:prstDash val="lgDashDot"/>
            <a:round/>
            <a:headEnd/>
            <a:tailEnd/>
          </a:ln>
        </p:spPr>
        <p:txBody>
          <a:bodyPr wrap="none" anchor="ctr"/>
          <a:lstStyle/>
          <a:p>
            <a:endParaRPr lang="ru-RU"/>
          </a:p>
        </p:txBody>
      </p:sp>
      <p:sp>
        <p:nvSpPr>
          <p:cNvPr id="314381" name="Oval 13"/>
          <p:cNvSpPr>
            <a:spLocks noChangeArrowheads="1"/>
          </p:cNvSpPr>
          <p:nvPr/>
        </p:nvSpPr>
        <p:spPr bwMode="auto">
          <a:xfrm>
            <a:off x="3779838" y="4365625"/>
            <a:ext cx="1908175" cy="1908175"/>
          </a:xfrm>
          <a:prstGeom prst="ellipse">
            <a:avLst/>
          </a:prstGeom>
          <a:noFill/>
          <a:ln w="12700" algn="ctr">
            <a:solidFill>
              <a:srgbClr val="CC3300"/>
            </a:solidFill>
            <a:round/>
            <a:headEnd/>
            <a:tailEnd/>
          </a:ln>
        </p:spPr>
        <p:txBody>
          <a:bodyPr wrap="none" anchor="ctr"/>
          <a:lstStyle/>
          <a:p>
            <a:endParaRPr lang="ru-RU"/>
          </a:p>
        </p:txBody>
      </p:sp>
      <p:sp>
        <p:nvSpPr>
          <p:cNvPr id="314382" name="Oval 14"/>
          <p:cNvSpPr>
            <a:spLocks noChangeArrowheads="1"/>
          </p:cNvSpPr>
          <p:nvPr/>
        </p:nvSpPr>
        <p:spPr bwMode="auto">
          <a:xfrm>
            <a:off x="3779838" y="1916113"/>
            <a:ext cx="1871662" cy="1944687"/>
          </a:xfrm>
          <a:prstGeom prst="ellipse">
            <a:avLst/>
          </a:prstGeom>
          <a:noFill/>
          <a:ln w="12700" algn="ctr">
            <a:solidFill>
              <a:srgbClr val="CC3300"/>
            </a:solidFill>
            <a:round/>
            <a:headEnd/>
            <a:tailEnd/>
          </a:ln>
        </p:spPr>
        <p:txBody>
          <a:bodyPr wrap="none" anchor="ctr"/>
          <a:lstStyle/>
          <a:p>
            <a:endParaRPr lang="ru-RU"/>
          </a:p>
        </p:txBody>
      </p:sp>
      <p:sp>
        <p:nvSpPr>
          <p:cNvPr id="314383" name="Line 15"/>
          <p:cNvSpPr>
            <a:spLocks noChangeShapeType="1"/>
          </p:cNvSpPr>
          <p:nvPr/>
        </p:nvSpPr>
        <p:spPr bwMode="auto">
          <a:xfrm>
            <a:off x="3059113" y="2852738"/>
            <a:ext cx="2881312" cy="0"/>
          </a:xfrm>
          <a:prstGeom prst="line">
            <a:avLst/>
          </a:prstGeom>
          <a:noFill/>
          <a:ln w="12700">
            <a:solidFill>
              <a:schemeClr val="bg1"/>
            </a:solidFill>
            <a:prstDash val="lgDashDot"/>
            <a:round/>
            <a:headEnd/>
            <a:tailEnd/>
          </a:ln>
        </p:spPr>
        <p:txBody>
          <a:bodyPr wrap="none" anchor="ctr"/>
          <a:lstStyle/>
          <a:p>
            <a:endParaRPr lang="ru-RU"/>
          </a:p>
        </p:txBody>
      </p:sp>
      <p:sp>
        <p:nvSpPr>
          <p:cNvPr id="314384" name="Oval 16"/>
          <p:cNvSpPr>
            <a:spLocks noChangeArrowheads="1"/>
          </p:cNvSpPr>
          <p:nvPr/>
        </p:nvSpPr>
        <p:spPr bwMode="auto">
          <a:xfrm>
            <a:off x="4067175" y="2060575"/>
            <a:ext cx="122238" cy="142875"/>
          </a:xfrm>
          <a:prstGeom prst="ellipse">
            <a:avLst/>
          </a:prstGeom>
          <a:solidFill>
            <a:srgbClr val="FF9900"/>
          </a:solidFill>
          <a:ln w="12700" algn="ctr">
            <a:solidFill>
              <a:schemeClr val="tx1"/>
            </a:solidFill>
            <a:round/>
            <a:headEnd/>
            <a:tailEnd/>
          </a:ln>
        </p:spPr>
        <p:txBody>
          <a:bodyPr wrap="none" anchor="ctr"/>
          <a:lstStyle/>
          <a:p>
            <a:endParaRPr lang="ru-RU"/>
          </a:p>
        </p:txBody>
      </p:sp>
      <p:sp>
        <p:nvSpPr>
          <p:cNvPr id="314385" name="Oval 17"/>
          <p:cNvSpPr>
            <a:spLocks noChangeArrowheads="1"/>
          </p:cNvSpPr>
          <p:nvPr/>
        </p:nvSpPr>
        <p:spPr bwMode="auto">
          <a:xfrm>
            <a:off x="4067175" y="5229225"/>
            <a:ext cx="122238" cy="142875"/>
          </a:xfrm>
          <a:prstGeom prst="ellipse">
            <a:avLst/>
          </a:prstGeom>
          <a:solidFill>
            <a:srgbClr val="FF9900"/>
          </a:solidFill>
          <a:ln w="12700" algn="ctr">
            <a:solidFill>
              <a:schemeClr val="tx1"/>
            </a:solidFill>
            <a:round/>
            <a:headEnd/>
            <a:tailEnd/>
          </a:ln>
        </p:spPr>
        <p:txBody>
          <a:bodyPr wrap="none" anchor="ctr"/>
          <a:lstStyle/>
          <a:p>
            <a:endParaRPr lang="ru-RU"/>
          </a:p>
        </p:txBody>
      </p:sp>
      <p:sp>
        <p:nvSpPr>
          <p:cNvPr id="314386" name="Oval 18"/>
          <p:cNvSpPr>
            <a:spLocks noChangeArrowheads="1"/>
          </p:cNvSpPr>
          <p:nvPr/>
        </p:nvSpPr>
        <p:spPr bwMode="auto">
          <a:xfrm>
            <a:off x="3924300" y="5876925"/>
            <a:ext cx="122238" cy="142875"/>
          </a:xfrm>
          <a:prstGeom prst="ellipse">
            <a:avLst/>
          </a:prstGeom>
          <a:solidFill>
            <a:srgbClr val="FF9900"/>
          </a:solidFill>
          <a:ln w="12700" algn="ctr">
            <a:solidFill>
              <a:schemeClr val="tx1"/>
            </a:solidFill>
            <a:round/>
            <a:headEnd/>
            <a:tailEnd/>
          </a:ln>
        </p:spPr>
        <p:txBody>
          <a:bodyPr wrap="none" anchor="ctr"/>
          <a:lstStyle/>
          <a:p>
            <a:endParaRPr lang="ru-RU"/>
          </a:p>
        </p:txBody>
      </p:sp>
      <p:sp>
        <p:nvSpPr>
          <p:cNvPr id="314388" name="Line 20"/>
          <p:cNvSpPr>
            <a:spLocks noChangeShapeType="1"/>
          </p:cNvSpPr>
          <p:nvPr/>
        </p:nvSpPr>
        <p:spPr bwMode="auto">
          <a:xfrm>
            <a:off x="3419475" y="2492375"/>
            <a:ext cx="2881313" cy="0"/>
          </a:xfrm>
          <a:prstGeom prst="line">
            <a:avLst/>
          </a:prstGeom>
          <a:noFill/>
          <a:ln w="12700">
            <a:solidFill>
              <a:schemeClr val="bg2"/>
            </a:solidFill>
            <a:round/>
            <a:headEnd/>
            <a:tailEnd/>
          </a:ln>
        </p:spPr>
        <p:txBody>
          <a:bodyPr wrap="none" anchor="ctr"/>
          <a:lstStyle/>
          <a:p>
            <a:endParaRPr lang="ru-RU"/>
          </a:p>
        </p:txBody>
      </p:sp>
      <p:sp>
        <p:nvSpPr>
          <p:cNvPr id="314389" name="Line 21"/>
          <p:cNvSpPr>
            <a:spLocks noChangeShapeType="1"/>
          </p:cNvSpPr>
          <p:nvPr/>
        </p:nvSpPr>
        <p:spPr bwMode="auto">
          <a:xfrm>
            <a:off x="6300788" y="2492375"/>
            <a:ext cx="431800" cy="0"/>
          </a:xfrm>
          <a:prstGeom prst="line">
            <a:avLst/>
          </a:prstGeom>
          <a:noFill/>
          <a:ln w="57150">
            <a:solidFill>
              <a:schemeClr val="bg2"/>
            </a:solidFill>
            <a:round/>
            <a:headEnd/>
            <a:tailEnd/>
          </a:ln>
        </p:spPr>
        <p:txBody>
          <a:bodyPr wrap="none" anchor="ctr"/>
          <a:lstStyle/>
          <a:p>
            <a:endParaRPr lang="ru-RU"/>
          </a:p>
        </p:txBody>
      </p:sp>
      <p:sp>
        <p:nvSpPr>
          <p:cNvPr id="314390" name="Line 22"/>
          <p:cNvSpPr>
            <a:spLocks noChangeShapeType="1"/>
          </p:cNvSpPr>
          <p:nvPr/>
        </p:nvSpPr>
        <p:spPr bwMode="auto">
          <a:xfrm>
            <a:off x="3419475" y="2852738"/>
            <a:ext cx="2881313" cy="0"/>
          </a:xfrm>
          <a:prstGeom prst="line">
            <a:avLst/>
          </a:prstGeom>
          <a:noFill/>
          <a:ln w="12700">
            <a:solidFill>
              <a:schemeClr val="bg2"/>
            </a:solidFill>
            <a:round/>
            <a:headEnd/>
            <a:tailEnd/>
          </a:ln>
        </p:spPr>
        <p:txBody>
          <a:bodyPr wrap="none" anchor="ctr"/>
          <a:lstStyle/>
          <a:p>
            <a:endParaRPr lang="ru-RU"/>
          </a:p>
        </p:txBody>
      </p:sp>
      <p:sp>
        <p:nvSpPr>
          <p:cNvPr id="314391" name="Line 23"/>
          <p:cNvSpPr>
            <a:spLocks noChangeShapeType="1"/>
          </p:cNvSpPr>
          <p:nvPr/>
        </p:nvSpPr>
        <p:spPr bwMode="auto">
          <a:xfrm>
            <a:off x="6300788" y="2852738"/>
            <a:ext cx="431800" cy="0"/>
          </a:xfrm>
          <a:prstGeom prst="line">
            <a:avLst/>
          </a:prstGeom>
          <a:noFill/>
          <a:ln w="57150">
            <a:solidFill>
              <a:schemeClr val="bg2"/>
            </a:solidFill>
            <a:round/>
            <a:headEnd/>
            <a:tailEnd/>
          </a:ln>
        </p:spPr>
        <p:txBody>
          <a:bodyPr wrap="none" anchor="ctr"/>
          <a:lstStyle/>
          <a:p>
            <a:endParaRPr lang="ru-RU"/>
          </a:p>
        </p:txBody>
      </p:sp>
      <p:sp>
        <p:nvSpPr>
          <p:cNvPr id="314392" name="Line 24"/>
          <p:cNvSpPr>
            <a:spLocks noChangeShapeType="1"/>
          </p:cNvSpPr>
          <p:nvPr/>
        </p:nvSpPr>
        <p:spPr bwMode="auto">
          <a:xfrm>
            <a:off x="2987675" y="3429000"/>
            <a:ext cx="3241675" cy="0"/>
          </a:xfrm>
          <a:prstGeom prst="line">
            <a:avLst/>
          </a:prstGeom>
          <a:noFill/>
          <a:ln w="12700">
            <a:solidFill>
              <a:schemeClr val="bg2"/>
            </a:solidFill>
            <a:round/>
            <a:headEnd/>
            <a:tailEnd/>
          </a:ln>
        </p:spPr>
        <p:txBody>
          <a:bodyPr wrap="none" anchor="ctr"/>
          <a:lstStyle/>
          <a:p>
            <a:endParaRPr lang="ru-RU"/>
          </a:p>
        </p:txBody>
      </p:sp>
      <p:sp>
        <p:nvSpPr>
          <p:cNvPr id="314393" name="Line 25"/>
          <p:cNvSpPr>
            <a:spLocks noChangeShapeType="1"/>
          </p:cNvSpPr>
          <p:nvPr/>
        </p:nvSpPr>
        <p:spPr bwMode="auto">
          <a:xfrm>
            <a:off x="6227763" y="3429000"/>
            <a:ext cx="431800" cy="0"/>
          </a:xfrm>
          <a:prstGeom prst="line">
            <a:avLst/>
          </a:prstGeom>
          <a:noFill/>
          <a:ln w="57150">
            <a:solidFill>
              <a:schemeClr val="bg2"/>
            </a:solidFill>
            <a:round/>
            <a:headEnd/>
            <a:tailEnd/>
          </a:ln>
        </p:spPr>
        <p:txBody>
          <a:bodyPr wrap="none" anchor="ctr"/>
          <a:lstStyle/>
          <a:p>
            <a:endParaRPr lang="ru-RU"/>
          </a:p>
        </p:txBody>
      </p:sp>
      <p:sp>
        <p:nvSpPr>
          <p:cNvPr id="314394" name="Line 26"/>
          <p:cNvSpPr>
            <a:spLocks noChangeShapeType="1"/>
          </p:cNvSpPr>
          <p:nvPr/>
        </p:nvSpPr>
        <p:spPr bwMode="auto">
          <a:xfrm>
            <a:off x="2843213" y="3644900"/>
            <a:ext cx="3457575" cy="0"/>
          </a:xfrm>
          <a:prstGeom prst="line">
            <a:avLst/>
          </a:prstGeom>
          <a:noFill/>
          <a:ln w="12700">
            <a:solidFill>
              <a:schemeClr val="bg2"/>
            </a:solidFill>
            <a:round/>
            <a:headEnd/>
            <a:tailEnd/>
          </a:ln>
        </p:spPr>
        <p:txBody>
          <a:bodyPr wrap="none" anchor="ctr"/>
          <a:lstStyle/>
          <a:p>
            <a:endParaRPr lang="ru-RU"/>
          </a:p>
        </p:txBody>
      </p:sp>
      <p:sp>
        <p:nvSpPr>
          <p:cNvPr id="314395" name="Line 27"/>
          <p:cNvSpPr>
            <a:spLocks noChangeShapeType="1"/>
          </p:cNvSpPr>
          <p:nvPr/>
        </p:nvSpPr>
        <p:spPr bwMode="auto">
          <a:xfrm>
            <a:off x="6227763" y="3644900"/>
            <a:ext cx="431800" cy="0"/>
          </a:xfrm>
          <a:prstGeom prst="line">
            <a:avLst/>
          </a:prstGeom>
          <a:noFill/>
          <a:ln w="57150">
            <a:solidFill>
              <a:schemeClr val="bg2"/>
            </a:solidFill>
            <a:round/>
            <a:headEnd/>
            <a:tailEnd/>
          </a:ln>
        </p:spPr>
        <p:txBody>
          <a:bodyPr wrap="none" anchor="ctr"/>
          <a:lstStyle/>
          <a:p>
            <a:endParaRPr lang="ru-RU"/>
          </a:p>
        </p:txBody>
      </p:sp>
      <p:sp>
        <p:nvSpPr>
          <p:cNvPr id="314396" name="Oval 28"/>
          <p:cNvSpPr>
            <a:spLocks noChangeArrowheads="1"/>
          </p:cNvSpPr>
          <p:nvPr/>
        </p:nvSpPr>
        <p:spPr bwMode="auto">
          <a:xfrm>
            <a:off x="3419475" y="4797425"/>
            <a:ext cx="935038" cy="935038"/>
          </a:xfrm>
          <a:prstGeom prst="ellipse">
            <a:avLst/>
          </a:prstGeom>
          <a:noFill/>
          <a:ln w="12700" algn="ctr">
            <a:solidFill>
              <a:srgbClr val="008000"/>
            </a:solidFill>
            <a:round/>
            <a:headEnd/>
            <a:tailEnd/>
          </a:ln>
        </p:spPr>
        <p:txBody>
          <a:bodyPr wrap="none" anchor="ctr"/>
          <a:lstStyle/>
          <a:p>
            <a:endParaRPr lang="ru-RU"/>
          </a:p>
        </p:txBody>
      </p:sp>
      <p:sp>
        <p:nvSpPr>
          <p:cNvPr id="314397" name="Oval 29"/>
          <p:cNvSpPr>
            <a:spLocks noChangeArrowheads="1"/>
          </p:cNvSpPr>
          <p:nvPr/>
        </p:nvSpPr>
        <p:spPr bwMode="auto">
          <a:xfrm>
            <a:off x="3851275" y="4437063"/>
            <a:ext cx="1728788" cy="1728787"/>
          </a:xfrm>
          <a:prstGeom prst="ellipse">
            <a:avLst/>
          </a:prstGeom>
          <a:noFill/>
          <a:ln w="12700" algn="ctr">
            <a:solidFill>
              <a:srgbClr val="CC3300"/>
            </a:solidFill>
            <a:round/>
            <a:headEnd/>
            <a:tailEnd/>
          </a:ln>
        </p:spPr>
        <p:txBody>
          <a:bodyPr wrap="none" anchor="ctr"/>
          <a:lstStyle/>
          <a:p>
            <a:endParaRPr lang="ru-RU"/>
          </a:p>
        </p:txBody>
      </p:sp>
      <p:sp>
        <p:nvSpPr>
          <p:cNvPr id="314398" name="Oval 30"/>
          <p:cNvSpPr>
            <a:spLocks noChangeArrowheads="1"/>
          </p:cNvSpPr>
          <p:nvPr/>
        </p:nvSpPr>
        <p:spPr bwMode="auto">
          <a:xfrm>
            <a:off x="3924300" y="4797425"/>
            <a:ext cx="122238" cy="142875"/>
          </a:xfrm>
          <a:prstGeom prst="ellipse">
            <a:avLst/>
          </a:prstGeom>
          <a:solidFill>
            <a:srgbClr val="FF9900"/>
          </a:solidFill>
          <a:ln w="12700" algn="ctr">
            <a:solidFill>
              <a:schemeClr val="tx1"/>
            </a:solidFill>
            <a:round/>
            <a:headEnd/>
            <a:tailEnd/>
          </a:ln>
        </p:spPr>
        <p:txBody>
          <a:bodyPr wrap="none" anchor="ctr"/>
          <a:lstStyle/>
          <a:p>
            <a:endParaRPr lang="ru-RU"/>
          </a:p>
        </p:txBody>
      </p:sp>
      <p:sp>
        <p:nvSpPr>
          <p:cNvPr id="314399" name="Oval 31"/>
          <p:cNvSpPr>
            <a:spLocks noChangeArrowheads="1"/>
          </p:cNvSpPr>
          <p:nvPr/>
        </p:nvSpPr>
        <p:spPr bwMode="auto">
          <a:xfrm>
            <a:off x="3924300" y="5661025"/>
            <a:ext cx="122238" cy="142875"/>
          </a:xfrm>
          <a:prstGeom prst="ellipse">
            <a:avLst/>
          </a:prstGeom>
          <a:solidFill>
            <a:srgbClr val="FF9900"/>
          </a:solidFill>
          <a:ln w="12700" algn="ctr">
            <a:solidFill>
              <a:schemeClr val="tx1"/>
            </a:solidFill>
            <a:round/>
            <a:headEnd/>
            <a:tailEnd/>
          </a:ln>
        </p:spPr>
        <p:txBody>
          <a:bodyPr wrap="none" anchor="ctr"/>
          <a:lstStyle/>
          <a:p>
            <a:endParaRPr lang="ru-RU"/>
          </a:p>
        </p:txBody>
      </p:sp>
      <p:sp>
        <p:nvSpPr>
          <p:cNvPr id="314401" name="Oval 33"/>
          <p:cNvSpPr>
            <a:spLocks noChangeArrowheads="1"/>
          </p:cNvSpPr>
          <p:nvPr/>
        </p:nvSpPr>
        <p:spPr bwMode="auto">
          <a:xfrm>
            <a:off x="3924300" y="2420938"/>
            <a:ext cx="122238" cy="142875"/>
          </a:xfrm>
          <a:prstGeom prst="ellipse">
            <a:avLst/>
          </a:prstGeom>
          <a:solidFill>
            <a:srgbClr val="FF9900"/>
          </a:solidFill>
          <a:ln w="12700" algn="ctr">
            <a:solidFill>
              <a:schemeClr val="tx1"/>
            </a:solidFill>
            <a:round/>
            <a:headEnd/>
            <a:tailEnd/>
          </a:ln>
        </p:spPr>
        <p:txBody>
          <a:bodyPr wrap="none" anchor="ctr"/>
          <a:lstStyle/>
          <a:p>
            <a:endParaRPr lang="ru-RU"/>
          </a:p>
        </p:txBody>
      </p:sp>
      <p:sp>
        <p:nvSpPr>
          <p:cNvPr id="314403" name="Oval 35"/>
          <p:cNvSpPr>
            <a:spLocks noChangeArrowheads="1"/>
          </p:cNvSpPr>
          <p:nvPr/>
        </p:nvSpPr>
        <p:spPr bwMode="auto">
          <a:xfrm>
            <a:off x="3995738" y="4581525"/>
            <a:ext cx="122237" cy="142875"/>
          </a:xfrm>
          <a:prstGeom prst="ellipse">
            <a:avLst/>
          </a:prstGeom>
          <a:solidFill>
            <a:srgbClr val="FF9900"/>
          </a:solidFill>
          <a:ln w="12700" algn="ctr">
            <a:solidFill>
              <a:schemeClr val="tx1"/>
            </a:solidFill>
            <a:round/>
            <a:headEnd/>
            <a:tailEnd/>
          </a:ln>
        </p:spPr>
        <p:txBody>
          <a:bodyPr wrap="none" anchor="ctr"/>
          <a:lstStyle/>
          <a:p>
            <a:endParaRPr lang="ru-RU"/>
          </a:p>
        </p:txBody>
      </p:sp>
      <p:sp>
        <p:nvSpPr>
          <p:cNvPr id="314405" name="Oval 37"/>
          <p:cNvSpPr>
            <a:spLocks noChangeArrowheads="1"/>
          </p:cNvSpPr>
          <p:nvPr/>
        </p:nvSpPr>
        <p:spPr bwMode="auto">
          <a:xfrm>
            <a:off x="3995738" y="2781300"/>
            <a:ext cx="122237" cy="142875"/>
          </a:xfrm>
          <a:prstGeom prst="ellipse">
            <a:avLst/>
          </a:prstGeom>
          <a:solidFill>
            <a:srgbClr val="FF9900"/>
          </a:solidFill>
          <a:ln w="12700" algn="ctr">
            <a:solidFill>
              <a:schemeClr val="tx1"/>
            </a:solidFill>
            <a:round/>
            <a:headEnd/>
            <a:tailEnd/>
          </a:ln>
        </p:spPr>
        <p:txBody>
          <a:bodyPr wrap="none" anchor="ctr"/>
          <a:lstStyle/>
          <a:p>
            <a:endParaRPr lang="ru-RU"/>
          </a:p>
        </p:txBody>
      </p:sp>
      <p:sp>
        <p:nvSpPr>
          <p:cNvPr id="314406" name="Oval 38"/>
          <p:cNvSpPr>
            <a:spLocks noChangeArrowheads="1"/>
          </p:cNvSpPr>
          <p:nvPr/>
        </p:nvSpPr>
        <p:spPr bwMode="auto">
          <a:xfrm>
            <a:off x="2987675" y="4437063"/>
            <a:ext cx="1728788" cy="1727200"/>
          </a:xfrm>
          <a:prstGeom prst="ellipse">
            <a:avLst/>
          </a:prstGeom>
          <a:noFill/>
          <a:ln w="12700" algn="ctr">
            <a:solidFill>
              <a:srgbClr val="008000"/>
            </a:solidFill>
            <a:round/>
            <a:headEnd/>
            <a:tailEnd/>
          </a:ln>
        </p:spPr>
        <p:txBody>
          <a:bodyPr wrap="none" anchor="ctr"/>
          <a:lstStyle/>
          <a:p>
            <a:endParaRPr lang="ru-RU"/>
          </a:p>
        </p:txBody>
      </p:sp>
      <p:sp>
        <p:nvSpPr>
          <p:cNvPr id="314407" name="Oval 39"/>
          <p:cNvSpPr>
            <a:spLocks noChangeArrowheads="1"/>
          </p:cNvSpPr>
          <p:nvPr/>
        </p:nvSpPr>
        <p:spPr bwMode="auto">
          <a:xfrm>
            <a:off x="3924300" y="4508500"/>
            <a:ext cx="1584325" cy="1582738"/>
          </a:xfrm>
          <a:prstGeom prst="ellipse">
            <a:avLst/>
          </a:prstGeom>
          <a:noFill/>
          <a:ln w="12700" algn="ctr">
            <a:solidFill>
              <a:srgbClr val="993300"/>
            </a:solidFill>
            <a:round/>
            <a:headEnd/>
            <a:tailEnd/>
          </a:ln>
        </p:spPr>
        <p:txBody>
          <a:bodyPr wrap="none" anchor="ctr"/>
          <a:lstStyle/>
          <a:p>
            <a:endParaRPr lang="ru-RU"/>
          </a:p>
        </p:txBody>
      </p:sp>
      <p:sp>
        <p:nvSpPr>
          <p:cNvPr id="314409" name="Oval 41"/>
          <p:cNvSpPr>
            <a:spLocks noChangeArrowheads="1"/>
          </p:cNvSpPr>
          <p:nvPr/>
        </p:nvSpPr>
        <p:spPr bwMode="auto">
          <a:xfrm>
            <a:off x="4284663" y="4581525"/>
            <a:ext cx="144462" cy="146050"/>
          </a:xfrm>
          <a:prstGeom prst="ellipse">
            <a:avLst/>
          </a:prstGeom>
          <a:solidFill>
            <a:srgbClr val="FF9900"/>
          </a:solidFill>
          <a:ln w="12700" algn="ctr">
            <a:solidFill>
              <a:schemeClr val="tx1"/>
            </a:solidFill>
            <a:round/>
            <a:headEnd/>
            <a:tailEnd/>
          </a:ln>
        </p:spPr>
        <p:txBody>
          <a:bodyPr wrap="none" anchor="ctr"/>
          <a:lstStyle/>
          <a:p>
            <a:endParaRPr lang="ru-RU"/>
          </a:p>
        </p:txBody>
      </p:sp>
      <p:sp>
        <p:nvSpPr>
          <p:cNvPr id="314410" name="Oval 42"/>
          <p:cNvSpPr>
            <a:spLocks noChangeArrowheads="1"/>
          </p:cNvSpPr>
          <p:nvPr/>
        </p:nvSpPr>
        <p:spPr bwMode="auto">
          <a:xfrm>
            <a:off x="4284663" y="5949950"/>
            <a:ext cx="144462" cy="146050"/>
          </a:xfrm>
          <a:prstGeom prst="ellipse">
            <a:avLst/>
          </a:prstGeom>
          <a:solidFill>
            <a:srgbClr val="FF9900"/>
          </a:solidFill>
          <a:ln w="12700" algn="ctr">
            <a:solidFill>
              <a:schemeClr val="tx1"/>
            </a:solidFill>
            <a:round/>
            <a:headEnd/>
            <a:tailEnd/>
          </a:ln>
        </p:spPr>
        <p:txBody>
          <a:bodyPr wrap="none" anchor="ctr"/>
          <a:lstStyle/>
          <a:p>
            <a:endParaRPr lang="ru-RU"/>
          </a:p>
        </p:txBody>
      </p:sp>
      <p:sp>
        <p:nvSpPr>
          <p:cNvPr id="314412" name="Oval 44"/>
          <p:cNvSpPr>
            <a:spLocks noChangeArrowheads="1"/>
          </p:cNvSpPr>
          <p:nvPr/>
        </p:nvSpPr>
        <p:spPr bwMode="auto">
          <a:xfrm>
            <a:off x="4284663" y="3357563"/>
            <a:ext cx="144462" cy="146050"/>
          </a:xfrm>
          <a:prstGeom prst="ellipse">
            <a:avLst/>
          </a:prstGeom>
          <a:solidFill>
            <a:srgbClr val="FF9900"/>
          </a:solidFill>
          <a:ln w="12700" algn="ctr">
            <a:solidFill>
              <a:schemeClr val="tx1"/>
            </a:solidFill>
            <a:round/>
            <a:headEnd/>
            <a:tailEnd/>
          </a:ln>
        </p:spPr>
        <p:txBody>
          <a:bodyPr wrap="none" anchor="ctr"/>
          <a:lstStyle/>
          <a:p>
            <a:endParaRPr lang="ru-RU"/>
          </a:p>
        </p:txBody>
      </p:sp>
      <p:sp>
        <p:nvSpPr>
          <p:cNvPr id="314413" name="Oval 45"/>
          <p:cNvSpPr>
            <a:spLocks noChangeArrowheads="1"/>
          </p:cNvSpPr>
          <p:nvPr/>
        </p:nvSpPr>
        <p:spPr bwMode="auto">
          <a:xfrm>
            <a:off x="2843213" y="4292600"/>
            <a:ext cx="2016125" cy="1981200"/>
          </a:xfrm>
          <a:prstGeom prst="ellipse">
            <a:avLst/>
          </a:prstGeom>
          <a:noFill/>
          <a:ln w="12700" algn="ctr">
            <a:solidFill>
              <a:srgbClr val="008000"/>
            </a:solidFill>
            <a:round/>
            <a:headEnd/>
            <a:tailEnd/>
          </a:ln>
        </p:spPr>
        <p:txBody>
          <a:bodyPr wrap="none" anchor="ctr"/>
          <a:lstStyle/>
          <a:p>
            <a:endParaRPr lang="ru-RU"/>
          </a:p>
        </p:txBody>
      </p:sp>
      <p:sp>
        <p:nvSpPr>
          <p:cNvPr id="314415" name="Oval 47"/>
          <p:cNvSpPr>
            <a:spLocks noChangeArrowheads="1"/>
          </p:cNvSpPr>
          <p:nvPr/>
        </p:nvSpPr>
        <p:spPr bwMode="auto">
          <a:xfrm>
            <a:off x="4572000" y="4652963"/>
            <a:ext cx="144463" cy="146050"/>
          </a:xfrm>
          <a:prstGeom prst="ellipse">
            <a:avLst/>
          </a:prstGeom>
          <a:solidFill>
            <a:srgbClr val="FF9900"/>
          </a:solidFill>
          <a:ln w="12700" algn="ctr">
            <a:solidFill>
              <a:schemeClr val="tx1"/>
            </a:solidFill>
            <a:round/>
            <a:headEnd/>
            <a:tailEnd/>
          </a:ln>
        </p:spPr>
        <p:txBody>
          <a:bodyPr wrap="none" anchor="ctr"/>
          <a:lstStyle/>
          <a:p>
            <a:endParaRPr lang="ru-RU"/>
          </a:p>
        </p:txBody>
      </p:sp>
      <p:sp>
        <p:nvSpPr>
          <p:cNvPr id="314416" name="Oval 48"/>
          <p:cNvSpPr>
            <a:spLocks noChangeArrowheads="1"/>
          </p:cNvSpPr>
          <p:nvPr/>
        </p:nvSpPr>
        <p:spPr bwMode="auto">
          <a:xfrm>
            <a:off x="4572000" y="5805488"/>
            <a:ext cx="144463" cy="146050"/>
          </a:xfrm>
          <a:prstGeom prst="ellipse">
            <a:avLst/>
          </a:prstGeom>
          <a:solidFill>
            <a:srgbClr val="FF9900"/>
          </a:solidFill>
          <a:ln w="12700" algn="ctr">
            <a:solidFill>
              <a:schemeClr val="tx1"/>
            </a:solidFill>
            <a:round/>
            <a:headEnd/>
            <a:tailEnd/>
          </a:ln>
        </p:spPr>
        <p:txBody>
          <a:bodyPr wrap="none" anchor="ctr"/>
          <a:lstStyle/>
          <a:p>
            <a:endParaRPr lang="ru-RU"/>
          </a:p>
        </p:txBody>
      </p:sp>
      <p:sp>
        <p:nvSpPr>
          <p:cNvPr id="314419" name="Oval 51"/>
          <p:cNvSpPr>
            <a:spLocks noChangeArrowheads="1"/>
          </p:cNvSpPr>
          <p:nvPr/>
        </p:nvSpPr>
        <p:spPr bwMode="auto">
          <a:xfrm>
            <a:off x="4572000" y="3573463"/>
            <a:ext cx="144463" cy="146050"/>
          </a:xfrm>
          <a:prstGeom prst="ellipse">
            <a:avLst/>
          </a:prstGeom>
          <a:solidFill>
            <a:srgbClr val="FF9900"/>
          </a:solidFill>
          <a:ln w="12700" algn="ctr">
            <a:solidFill>
              <a:schemeClr val="tx1"/>
            </a:solidFill>
            <a:round/>
            <a:headEnd/>
            <a:tailEnd/>
          </a:ln>
        </p:spPr>
        <p:txBody>
          <a:bodyPr wrap="none" anchor="ctr"/>
          <a:lstStyle/>
          <a:p>
            <a:endParaRPr lang="ru-RU"/>
          </a:p>
        </p:txBody>
      </p:sp>
      <p:sp>
        <p:nvSpPr>
          <p:cNvPr id="314420" name="Oval 52"/>
          <p:cNvSpPr>
            <a:spLocks noChangeArrowheads="1"/>
          </p:cNvSpPr>
          <p:nvPr/>
        </p:nvSpPr>
        <p:spPr bwMode="auto">
          <a:xfrm>
            <a:off x="4859338" y="3716338"/>
            <a:ext cx="144462" cy="146050"/>
          </a:xfrm>
          <a:prstGeom prst="ellipse">
            <a:avLst/>
          </a:prstGeom>
          <a:solidFill>
            <a:srgbClr val="FF9900"/>
          </a:solidFill>
          <a:ln w="12700" algn="ctr">
            <a:solidFill>
              <a:schemeClr val="tx1"/>
            </a:solidFill>
            <a:round/>
            <a:headEnd/>
            <a:tailEnd/>
          </a:ln>
        </p:spPr>
        <p:txBody>
          <a:bodyPr wrap="none" anchor="ctr"/>
          <a:lstStyle/>
          <a:p>
            <a:endParaRPr lang="ru-RU"/>
          </a:p>
        </p:txBody>
      </p:sp>
      <p:sp>
        <p:nvSpPr>
          <p:cNvPr id="314421" name="Arc 53"/>
          <p:cNvSpPr>
            <a:spLocks/>
          </p:cNvSpPr>
          <p:nvPr/>
        </p:nvSpPr>
        <p:spPr bwMode="auto">
          <a:xfrm>
            <a:off x="4140200" y="1916113"/>
            <a:ext cx="1511300" cy="1944687"/>
          </a:xfrm>
          <a:custGeom>
            <a:avLst/>
            <a:gdLst>
              <a:gd name="T0" fmla="*/ 0 w 33489"/>
              <a:gd name="T1" fmla="*/ 161540 h 42929"/>
              <a:gd name="T2" fmla="*/ 690372 w 33489"/>
              <a:gd name="T3" fmla="*/ 1944687 h 42929"/>
              <a:gd name="T4" fmla="*/ 536530 w 33489"/>
              <a:gd name="T5" fmla="*/ 978482 h 42929"/>
              <a:gd name="T6" fmla="*/ 0 60000 65536"/>
              <a:gd name="T7" fmla="*/ 0 60000 65536"/>
              <a:gd name="T8" fmla="*/ 0 60000 65536"/>
              <a:gd name="T9" fmla="*/ 0 w 33489"/>
              <a:gd name="T10" fmla="*/ 0 h 42929"/>
              <a:gd name="T11" fmla="*/ 33489 w 33489"/>
              <a:gd name="T12" fmla="*/ 42929 h 42929"/>
            </a:gdLst>
            <a:ahLst/>
            <a:cxnLst>
              <a:cxn ang="T6">
                <a:pos x="T0" y="T1"/>
              </a:cxn>
              <a:cxn ang="T7">
                <a:pos x="T2" y="T3"/>
              </a:cxn>
              <a:cxn ang="T8">
                <a:pos x="T4" y="T5"/>
              </a:cxn>
            </a:cxnLst>
            <a:rect l="T9" t="T10" r="T11" b="T12"/>
            <a:pathLst>
              <a:path w="33489" h="42929" fill="none" extrusionOk="0">
                <a:moveTo>
                  <a:pt x="0" y="3566"/>
                </a:moveTo>
                <a:cubicBezTo>
                  <a:pt x="3528" y="1239"/>
                  <a:pt x="7662" y="-1"/>
                  <a:pt x="11889" y="0"/>
                </a:cubicBezTo>
                <a:cubicBezTo>
                  <a:pt x="23818" y="0"/>
                  <a:pt x="33489" y="9670"/>
                  <a:pt x="33489" y="21600"/>
                </a:cubicBezTo>
                <a:cubicBezTo>
                  <a:pt x="33489" y="32213"/>
                  <a:pt x="25778" y="41254"/>
                  <a:pt x="15298" y="42929"/>
                </a:cubicBezTo>
              </a:path>
              <a:path w="33489" h="42929" stroke="0" extrusionOk="0">
                <a:moveTo>
                  <a:pt x="0" y="3566"/>
                </a:moveTo>
                <a:cubicBezTo>
                  <a:pt x="3528" y="1239"/>
                  <a:pt x="7662" y="-1"/>
                  <a:pt x="11889" y="0"/>
                </a:cubicBezTo>
                <a:cubicBezTo>
                  <a:pt x="23818" y="0"/>
                  <a:pt x="33489" y="9670"/>
                  <a:pt x="33489" y="21600"/>
                </a:cubicBezTo>
                <a:cubicBezTo>
                  <a:pt x="33489" y="32213"/>
                  <a:pt x="25778" y="41254"/>
                  <a:pt x="15298" y="42929"/>
                </a:cubicBezTo>
                <a:lnTo>
                  <a:pt x="11889" y="21600"/>
                </a:lnTo>
                <a:close/>
              </a:path>
            </a:pathLst>
          </a:custGeom>
          <a:noFill/>
          <a:ln w="38100">
            <a:solidFill>
              <a:srgbClr val="993300"/>
            </a:solidFill>
            <a:round/>
            <a:headEnd/>
            <a:tailEnd/>
          </a:ln>
        </p:spPr>
        <p:txBody>
          <a:bodyPr wrap="none" anchor="ctr"/>
          <a:lstStyle/>
          <a:p>
            <a:endParaRPr lang="ru-RU"/>
          </a:p>
        </p:txBody>
      </p:sp>
      <p:sp>
        <p:nvSpPr>
          <p:cNvPr id="314426" name="Line 58"/>
          <p:cNvSpPr>
            <a:spLocks noChangeShapeType="1"/>
          </p:cNvSpPr>
          <p:nvPr/>
        </p:nvSpPr>
        <p:spPr bwMode="auto">
          <a:xfrm flipH="1">
            <a:off x="2771775" y="1412875"/>
            <a:ext cx="1079500" cy="2447925"/>
          </a:xfrm>
          <a:prstGeom prst="line">
            <a:avLst/>
          </a:prstGeom>
          <a:noFill/>
          <a:ln w="38100">
            <a:solidFill>
              <a:srgbClr val="009900"/>
            </a:solidFill>
            <a:round/>
            <a:headEnd/>
            <a:tailEnd/>
          </a:ln>
        </p:spPr>
        <p:txBody>
          <a:bodyPr wrap="none" anchor="ctr"/>
          <a:lstStyle/>
          <a:p>
            <a:endParaRPr lang="ru-RU"/>
          </a:p>
        </p:txBody>
      </p:sp>
      <p:sp>
        <p:nvSpPr>
          <p:cNvPr id="314427" name="Line 59"/>
          <p:cNvSpPr>
            <a:spLocks noChangeShapeType="1"/>
          </p:cNvSpPr>
          <p:nvPr/>
        </p:nvSpPr>
        <p:spPr bwMode="auto">
          <a:xfrm>
            <a:off x="2771775" y="3860800"/>
            <a:ext cx="2232025" cy="0"/>
          </a:xfrm>
          <a:prstGeom prst="line">
            <a:avLst/>
          </a:prstGeom>
          <a:noFill/>
          <a:ln w="38100">
            <a:solidFill>
              <a:srgbClr val="009900"/>
            </a:solidFill>
            <a:round/>
            <a:headEnd/>
            <a:tailEnd/>
          </a:ln>
        </p:spPr>
        <p:txBody>
          <a:bodyPr wrap="none" anchor="ctr"/>
          <a:lstStyle/>
          <a:p>
            <a:endParaRPr lang="ru-RU"/>
          </a:p>
        </p:txBody>
      </p:sp>
      <p:sp>
        <p:nvSpPr>
          <p:cNvPr id="314428" name="Line 60"/>
          <p:cNvSpPr>
            <a:spLocks noChangeShapeType="1"/>
          </p:cNvSpPr>
          <p:nvPr/>
        </p:nvSpPr>
        <p:spPr bwMode="auto">
          <a:xfrm>
            <a:off x="3851275" y="1412875"/>
            <a:ext cx="288925" cy="647700"/>
          </a:xfrm>
          <a:prstGeom prst="line">
            <a:avLst/>
          </a:prstGeom>
          <a:noFill/>
          <a:ln w="38100">
            <a:solidFill>
              <a:srgbClr val="009900"/>
            </a:solidFill>
            <a:round/>
            <a:headEnd/>
            <a:tailEnd/>
          </a:ln>
        </p:spPr>
        <p:txBody>
          <a:bodyPr wrap="none" anchor="ctr"/>
          <a:lstStyle/>
          <a:p>
            <a:endParaRPr lang="ru-RU"/>
          </a:p>
        </p:txBody>
      </p:sp>
      <p:sp>
        <p:nvSpPr>
          <p:cNvPr id="314431" name="Arc 63"/>
          <p:cNvSpPr>
            <a:spLocks/>
          </p:cNvSpPr>
          <p:nvPr/>
        </p:nvSpPr>
        <p:spPr bwMode="auto">
          <a:xfrm rot="7697754">
            <a:off x="3884613" y="5448300"/>
            <a:ext cx="857250" cy="400050"/>
          </a:xfrm>
          <a:custGeom>
            <a:avLst/>
            <a:gdLst>
              <a:gd name="T0" fmla="*/ 720288 w 21600"/>
              <a:gd name="T1" fmla="*/ 0 h 21606"/>
              <a:gd name="T2" fmla="*/ 762040 w 21600"/>
              <a:gd name="T3" fmla="*/ 400050 h 21606"/>
              <a:gd name="T4" fmla="*/ 0 w 21600"/>
              <a:gd name="T5" fmla="*/ 216874 h 21606"/>
              <a:gd name="T6" fmla="*/ 0 60000 65536"/>
              <a:gd name="T7" fmla="*/ 0 60000 65536"/>
              <a:gd name="T8" fmla="*/ 0 60000 65536"/>
              <a:gd name="T9" fmla="*/ 0 w 21600"/>
              <a:gd name="T10" fmla="*/ 0 h 21606"/>
              <a:gd name="T11" fmla="*/ 21600 w 21600"/>
              <a:gd name="T12" fmla="*/ 21606 h 21606"/>
            </a:gdLst>
            <a:ahLst/>
            <a:cxnLst>
              <a:cxn ang="T6">
                <a:pos x="T0" y="T1"/>
              </a:cxn>
              <a:cxn ang="T7">
                <a:pos x="T2" y="T3"/>
              </a:cxn>
              <a:cxn ang="T8">
                <a:pos x="T4" y="T5"/>
              </a:cxn>
            </a:cxnLst>
            <a:rect l="T9" t="T10" r="T11" b="T12"/>
            <a:pathLst>
              <a:path w="21600" h="21606" fill="none" extrusionOk="0">
                <a:moveTo>
                  <a:pt x="18148" y="0"/>
                </a:moveTo>
                <a:cubicBezTo>
                  <a:pt x="20401" y="3491"/>
                  <a:pt x="21600" y="7558"/>
                  <a:pt x="21600" y="11713"/>
                </a:cubicBezTo>
                <a:cubicBezTo>
                  <a:pt x="21600" y="15154"/>
                  <a:pt x="20777" y="18546"/>
                  <a:pt x="19201" y="21606"/>
                </a:cubicBezTo>
              </a:path>
              <a:path w="21600" h="21606" stroke="0" extrusionOk="0">
                <a:moveTo>
                  <a:pt x="18148" y="0"/>
                </a:moveTo>
                <a:cubicBezTo>
                  <a:pt x="20401" y="3491"/>
                  <a:pt x="21600" y="7558"/>
                  <a:pt x="21600" y="11713"/>
                </a:cubicBezTo>
                <a:cubicBezTo>
                  <a:pt x="21600" y="15154"/>
                  <a:pt x="20777" y="18546"/>
                  <a:pt x="19201" y="21606"/>
                </a:cubicBezTo>
                <a:lnTo>
                  <a:pt x="0" y="11713"/>
                </a:lnTo>
                <a:close/>
              </a:path>
            </a:pathLst>
          </a:custGeom>
          <a:noFill/>
          <a:ln w="28575">
            <a:solidFill>
              <a:srgbClr val="FF0000"/>
            </a:solidFill>
            <a:prstDash val="lgDash"/>
            <a:round/>
            <a:headEnd/>
            <a:tailEnd/>
          </a:ln>
        </p:spPr>
        <p:txBody>
          <a:bodyPr wrap="none" anchor="ctr"/>
          <a:lstStyle/>
          <a:p>
            <a:endParaRPr lang="ru-RU"/>
          </a:p>
        </p:txBody>
      </p:sp>
      <p:sp>
        <p:nvSpPr>
          <p:cNvPr id="314432" name="Arc 64"/>
          <p:cNvSpPr>
            <a:spLocks/>
          </p:cNvSpPr>
          <p:nvPr/>
        </p:nvSpPr>
        <p:spPr bwMode="auto">
          <a:xfrm rot="-9932091">
            <a:off x="2770188" y="4149725"/>
            <a:ext cx="1871662" cy="2168525"/>
          </a:xfrm>
          <a:custGeom>
            <a:avLst/>
            <a:gdLst>
              <a:gd name="T0" fmla="*/ 0 w 36699"/>
              <a:gd name="T1" fmla="*/ 308914 h 43200"/>
              <a:gd name="T2" fmla="*/ 404229 w 36699"/>
              <a:gd name="T3" fmla="*/ 2106983 h 43200"/>
              <a:gd name="T4" fmla="*/ 770054 w 36699"/>
              <a:gd name="T5" fmla="*/ 1084263 h 43200"/>
              <a:gd name="T6" fmla="*/ 0 60000 65536"/>
              <a:gd name="T7" fmla="*/ 0 60000 65536"/>
              <a:gd name="T8" fmla="*/ 0 60000 65536"/>
              <a:gd name="T9" fmla="*/ 0 w 36699"/>
              <a:gd name="T10" fmla="*/ 0 h 43200"/>
              <a:gd name="T11" fmla="*/ 36699 w 36699"/>
              <a:gd name="T12" fmla="*/ 43200 h 43200"/>
            </a:gdLst>
            <a:ahLst/>
            <a:cxnLst>
              <a:cxn ang="T6">
                <a:pos x="T0" y="T1"/>
              </a:cxn>
              <a:cxn ang="T7">
                <a:pos x="T2" y="T3"/>
              </a:cxn>
              <a:cxn ang="T8">
                <a:pos x="T4" y="T5"/>
              </a:cxn>
            </a:cxnLst>
            <a:rect l="T9" t="T10" r="T11" b="T12"/>
            <a:pathLst>
              <a:path w="36699" h="43200" fill="none" extrusionOk="0">
                <a:moveTo>
                  <a:pt x="-1" y="6153"/>
                </a:moveTo>
                <a:cubicBezTo>
                  <a:pt x="4035" y="2208"/>
                  <a:pt x="9455" y="-1"/>
                  <a:pt x="15099" y="0"/>
                </a:cubicBezTo>
                <a:cubicBezTo>
                  <a:pt x="27028" y="0"/>
                  <a:pt x="36699" y="9670"/>
                  <a:pt x="36699" y="21600"/>
                </a:cubicBezTo>
                <a:cubicBezTo>
                  <a:pt x="36699" y="33529"/>
                  <a:pt x="27028" y="43200"/>
                  <a:pt x="15099" y="43200"/>
                </a:cubicBezTo>
                <a:cubicBezTo>
                  <a:pt x="12655" y="43200"/>
                  <a:pt x="10230" y="42785"/>
                  <a:pt x="7925" y="41974"/>
                </a:cubicBezTo>
              </a:path>
              <a:path w="36699" h="43200" stroke="0" extrusionOk="0">
                <a:moveTo>
                  <a:pt x="-1" y="6153"/>
                </a:moveTo>
                <a:cubicBezTo>
                  <a:pt x="4035" y="2208"/>
                  <a:pt x="9455" y="-1"/>
                  <a:pt x="15099" y="0"/>
                </a:cubicBezTo>
                <a:cubicBezTo>
                  <a:pt x="27028" y="0"/>
                  <a:pt x="36699" y="9670"/>
                  <a:pt x="36699" y="21600"/>
                </a:cubicBezTo>
                <a:cubicBezTo>
                  <a:pt x="36699" y="33529"/>
                  <a:pt x="27028" y="43200"/>
                  <a:pt x="15099" y="43200"/>
                </a:cubicBezTo>
                <a:cubicBezTo>
                  <a:pt x="12655" y="43200"/>
                  <a:pt x="10230" y="42785"/>
                  <a:pt x="7925" y="41974"/>
                </a:cubicBezTo>
                <a:lnTo>
                  <a:pt x="15099" y="21600"/>
                </a:lnTo>
                <a:close/>
              </a:path>
            </a:pathLst>
          </a:custGeom>
          <a:noFill/>
          <a:ln w="38100">
            <a:solidFill>
              <a:srgbClr val="008000"/>
            </a:solidFill>
            <a:round/>
            <a:headEnd/>
            <a:tailEnd/>
          </a:ln>
        </p:spPr>
        <p:txBody>
          <a:bodyPr rot="10800000" wrap="none" anchor="ctr"/>
          <a:lstStyle/>
          <a:p>
            <a:endParaRPr lang="ru-RU"/>
          </a:p>
        </p:txBody>
      </p:sp>
      <p:sp>
        <p:nvSpPr>
          <p:cNvPr id="64" name="Line 11"/>
          <p:cNvSpPr>
            <a:spLocks noChangeShapeType="1"/>
          </p:cNvSpPr>
          <p:nvPr/>
        </p:nvSpPr>
        <p:spPr bwMode="auto">
          <a:xfrm>
            <a:off x="4143372" y="2143116"/>
            <a:ext cx="714380" cy="1571636"/>
          </a:xfrm>
          <a:prstGeom prst="line">
            <a:avLst/>
          </a:prstGeom>
          <a:noFill/>
          <a:ln w="19050">
            <a:solidFill>
              <a:srgbClr val="009900"/>
            </a:solidFill>
            <a:prstDash val="dash"/>
            <a:round/>
            <a:headEnd/>
            <a:tailEnd/>
          </a:ln>
        </p:spPr>
        <p:txBody>
          <a:bodyPr wrap="none" anchor="ctr"/>
          <a:lstStyle/>
          <a:p>
            <a:endParaRPr lang="ru-RU"/>
          </a:p>
        </p:txBody>
      </p:sp>
      <p:sp>
        <p:nvSpPr>
          <p:cNvPr id="65" name="Line 60"/>
          <p:cNvSpPr>
            <a:spLocks noChangeShapeType="1"/>
          </p:cNvSpPr>
          <p:nvPr/>
        </p:nvSpPr>
        <p:spPr bwMode="auto">
          <a:xfrm>
            <a:off x="3857620" y="1428736"/>
            <a:ext cx="288925" cy="647700"/>
          </a:xfrm>
          <a:prstGeom prst="line">
            <a:avLst/>
          </a:prstGeom>
          <a:noFill/>
          <a:ln w="38100">
            <a:solidFill>
              <a:srgbClr val="009900"/>
            </a:solidFill>
            <a:round/>
            <a:headEnd/>
            <a:tailEnd/>
          </a:ln>
        </p:spPr>
        <p:txBody>
          <a:bodyPr wrap="none" anchor="ctr"/>
          <a:lstStyle/>
          <a:p>
            <a:endParaRPr lang="ru-RU"/>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14371"/>
                                        </p:tgtEl>
                                        <p:attrNameLst>
                                          <p:attrName>style.visibility</p:attrName>
                                        </p:attrNameLst>
                                      </p:cBhvr>
                                      <p:to>
                                        <p:strVal val="visible"/>
                                      </p:to>
                                    </p:set>
                                    <p:animEffect transition="in" filter="wipe(left)">
                                      <p:cBhvr>
                                        <p:cTn id="7" dur="1000"/>
                                        <p:tgtEl>
                                          <p:spTgt spid="31437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14372"/>
                                        </p:tgtEl>
                                        <p:attrNameLst>
                                          <p:attrName>style.visibility</p:attrName>
                                        </p:attrNameLst>
                                      </p:cBhvr>
                                      <p:to>
                                        <p:strVal val="visible"/>
                                      </p:to>
                                    </p:set>
                                    <p:animEffect transition="in" filter="wipe(up)">
                                      <p:cBhvr>
                                        <p:cTn id="12" dur="1000"/>
                                        <p:tgtEl>
                                          <p:spTgt spid="314372"/>
                                        </p:tgtEl>
                                      </p:cBhvr>
                                    </p:animEffect>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314380"/>
                                        </p:tgtEl>
                                        <p:attrNameLst>
                                          <p:attrName>style.visibility</p:attrName>
                                        </p:attrNameLst>
                                      </p:cBhvr>
                                      <p:to>
                                        <p:strVal val="visible"/>
                                      </p:to>
                                    </p:set>
                                    <p:animEffect transition="in" filter="wipe(up)">
                                      <p:cBhvr>
                                        <p:cTn id="16" dur="1000"/>
                                        <p:tgtEl>
                                          <p:spTgt spid="314380"/>
                                        </p:tgtEl>
                                      </p:cBhvr>
                                    </p:animEffect>
                                  </p:childTnLst>
                                </p:cTn>
                              </p:par>
                            </p:childTnLst>
                          </p:cTn>
                        </p:par>
                        <p:par>
                          <p:cTn id="17" fill="hold">
                            <p:stCondLst>
                              <p:cond delay="2000"/>
                            </p:stCondLst>
                            <p:childTnLst>
                              <p:par>
                                <p:cTn id="18" presetID="22" presetClass="entr" presetSubtype="8" fill="hold" grpId="0" nodeType="afterEffect">
                                  <p:stCondLst>
                                    <p:cond delay="0"/>
                                  </p:stCondLst>
                                  <p:childTnLst>
                                    <p:set>
                                      <p:cBhvr>
                                        <p:cTn id="19" dur="1" fill="hold">
                                          <p:stCondLst>
                                            <p:cond delay="0"/>
                                          </p:stCondLst>
                                        </p:cTn>
                                        <p:tgtEl>
                                          <p:spTgt spid="314373"/>
                                        </p:tgtEl>
                                        <p:attrNameLst>
                                          <p:attrName>style.visibility</p:attrName>
                                        </p:attrNameLst>
                                      </p:cBhvr>
                                      <p:to>
                                        <p:strVal val="visible"/>
                                      </p:to>
                                    </p:set>
                                    <p:animEffect transition="in" filter="wipe(left)">
                                      <p:cBhvr>
                                        <p:cTn id="20" dur="1000"/>
                                        <p:tgtEl>
                                          <p:spTgt spid="314373"/>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0"/>
                                  </p:stCondLst>
                                  <p:childTnLst>
                                    <p:set>
                                      <p:cBhvr>
                                        <p:cTn id="24" dur="1" fill="hold">
                                          <p:stCondLst>
                                            <p:cond delay="0"/>
                                          </p:stCondLst>
                                        </p:cTn>
                                        <p:tgtEl>
                                          <p:spTgt spid="314374"/>
                                        </p:tgtEl>
                                        <p:attrNameLst>
                                          <p:attrName>style.visibility</p:attrName>
                                        </p:attrNameLst>
                                      </p:cBhvr>
                                      <p:to>
                                        <p:strVal val="visible"/>
                                      </p:to>
                                    </p:set>
                                    <p:animEffect transition="in" filter="wipe(up)">
                                      <p:cBhvr>
                                        <p:cTn id="25" dur="1000"/>
                                        <p:tgtEl>
                                          <p:spTgt spid="314374"/>
                                        </p:tgtEl>
                                      </p:cBhvr>
                                    </p:animEffect>
                                  </p:childTnLst>
                                </p:cTn>
                              </p:par>
                            </p:childTnLst>
                          </p:cTn>
                        </p:par>
                        <p:par>
                          <p:cTn id="26" fill="hold">
                            <p:stCondLst>
                              <p:cond delay="1000"/>
                            </p:stCondLst>
                            <p:childTnLst>
                              <p:par>
                                <p:cTn id="27" presetID="22" presetClass="entr" presetSubtype="4" fill="hold" grpId="0" nodeType="afterEffect">
                                  <p:stCondLst>
                                    <p:cond delay="0"/>
                                  </p:stCondLst>
                                  <p:childTnLst>
                                    <p:set>
                                      <p:cBhvr>
                                        <p:cTn id="28" dur="1" fill="hold">
                                          <p:stCondLst>
                                            <p:cond delay="0"/>
                                          </p:stCondLst>
                                        </p:cTn>
                                        <p:tgtEl>
                                          <p:spTgt spid="314376"/>
                                        </p:tgtEl>
                                        <p:attrNameLst>
                                          <p:attrName>style.visibility</p:attrName>
                                        </p:attrNameLst>
                                      </p:cBhvr>
                                      <p:to>
                                        <p:strVal val="visible"/>
                                      </p:to>
                                    </p:set>
                                    <p:animEffect transition="in" filter="wipe(down)">
                                      <p:cBhvr>
                                        <p:cTn id="29" dur="2000"/>
                                        <p:tgtEl>
                                          <p:spTgt spid="314376"/>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314375"/>
                                        </p:tgtEl>
                                        <p:attrNameLst>
                                          <p:attrName>style.visibility</p:attrName>
                                        </p:attrNameLst>
                                      </p:cBhvr>
                                      <p:to>
                                        <p:strVal val="visible"/>
                                      </p:to>
                                    </p:set>
                                    <p:animEffect transition="in" filter="wipe(down)">
                                      <p:cBhvr>
                                        <p:cTn id="32" dur="2000"/>
                                        <p:tgtEl>
                                          <p:spTgt spid="314375"/>
                                        </p:tgtEl>
                                      </p:cBhvr>
                                    </p:animEffect>
                                  </p:childTnLst>
                                </p:cTn>
                              </p:par>
                            </p:childTnLst>
                          </p:cTn>
                        </p:par>
                        <p:par>
                          <p:cTn id="33" fill="hold">
                            <p:stCondLst>
                              <p:cond delay="3000"/>
                            </p:stCondLst>
                            <p:childTnLst>
                              <p:par>
                                <p:cTn id="34" presetID="22" presetClass="entr" presetSubtype="8" fill="hold" grpId="0" nodeType="afterEffect">
                                  <p:stCondLst>
                                    <p:cond delay="0"/>
                                  </p:stCondLst>
                                  <p:childTnLst>
                                    <p:set>
                                      <p:cBhvr>
                                        <p:cTn id="35" dur="1" fill="hold">
                                          <p:stCondLst>
                                            <p:cond delay="0"/>
                                          </p:stCondLst>
                                        </p:cTn>
                                        <p:tgtEl>
                                          <p:spTgt spid="314377"/>
                                        </p:tgtEl>
                                        <p:attrNameLst>
                                          <p:attrName>style.visibility</p:attrName>
                                        </p:attrNameLst>
                                      </p:cBhvr>
                                      <p:to>
                                        <p:strVal val="visible"/>
                                      </p:to>
                                    </p:set>
                                    <p:animEffect transition="in" filter="wipe(left)">
                                      <p:cBhvr>
                                        <p:cTn id="36" dur="1000"/>
                                        <p:tgtEl>
                                          <p:spTgt spid="314377"/>
                                        </p:tgtEl>
                                      </p:cBhvr>
                                    </p:animEffect>
                                  </p:childTnLst>
                                </p:cTn>
                              </p:par>
                            </p:childTnLst>
                          </p:cTn>
                        </p:par>
                        <p:par>
                          <p:cTn id="37" fill="hold">
                            <p:stCondLst>
                              <p:cond delay="4000"/>
                            </p:stCondLst>
                            <p:childTnLst>
                              <p:par>
                                <p:cTn id="38" presetID="22" presetClass="entr" presetSubtype="4" fill="hold" grpId="0" nodeType="afterEffect">
                                  <p:stCondLst>
                                    <p:cond delay="0"/>
                                  </p:stCondLst>
                                  <p:childTnLst>
                                    <p:set>
                                      <p:cBhvr>
                                        <p:cTn id="39" dur="1" fill="hold">
                                          <p:stCondLst>
                                            <p:cond delay="0"/>
                                          </p:stCondLst>
                                        </p:cTn>
                                        <p:tgtEl>
                                          <p:spTgt spid="314378"/>
                                        </p:tgtEl>
                                        <p:attrNameLst>
                                          <p:attrName>style.visibility</p:attrName>
                                        </p:attrNameLst>
                                      </p:cBhvr>
                                      <p:to>
                                        <p:strVal val="visible"/>
                                      </p:to>
                                    </p:set>
                                    <p:animEffect transition="in" filter="wipe(down)">
                                      <p:cBhvr>
                                        <p:cTn id="40" dur="2000"/>
                                        <p:tgtEl>
                                          <p:spTgt spid="314378"/>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314379"/>
                                        </p:tgtEl>
                                        <p:attrNameLst>
                                          <p:attrName>style.visibility</p:attrName>
                                        </p:attrNameLst>
                                      </p:cBhvr>
                                      <p:to>
                                        <p:strVal val="visible"/>
                                      </p:to>
                                    </p:set>
                                    <p:animEffect transition="in" filter="wipe(down)">
                                      <p:cBhvr>
                                        <p:cTn id="43" dur="2000"/>
                                        <p:tgtEl>
                                          <p:spTgt spid="314379"/>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314383"/>
                                        </p:tgtEl>
                                        <p:attrNameLst>
                                          <p:attrName>style.visibility</p:attrName>
                                        </p:attrNameLst>
                                      </p:cBhvr>
                                      <p:to>
                                        <p:strVal val="visible"/>
                                      </p:to>
                                    </p:set>
                                    <p:animEffect transition="in" filter="wipe(left)">
                                      <p:cBhvr>
                                        <p:cTn id="48" dur="1000"/>
                                        <p:tgtEl>
                                          <p:spTgt spid="314383"/>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4" fill="hold" grpId="0" nodeType="clickEffect">
                                  <p:stCondLst>
                                    <p:cond delay="0"/>
                                  </p:stCondLst>
                                  <p:childTnLst>
                                    <p:set>
                                      <p:cBhvr>
                                        <p:cTn id="52" dur="1" fill="hold">
                                          <p:stCondLst>
                                            <p:cond delay="0"/>
                                          </p:stCondLst>
                                        </p:cTn>
                                        <p:tgtEl>
                                          <p:spTgt spid="314381"/>
                                        </p:tgtEl>
                                        <p:attrNameLst>
                                          <p:attrName>style.visibility</p:attrName>
                                        </p:attrNameLst>
                                      </p:cBhvr>
                                      <p:to>
                                        <p:strVal val="visible"/>
                                      </p:to>
                                    </p:set>
                                    <p:animEffect transition="in" filter="wipe(down)">
                                      <p:cBhvr>
                                        <p:cTn id="53" dur="1000"/>
                                        <p:tgtEl>
                                          <p:spTgt spid="314381"/>
                                        </p:tgtEl>
                                      </p:cBhvr>
                                    </p:animEffect>
                                  </p:childTnLst>
                                </p:cTn>
                              </p:par>
                            </p:childTnLst>
                          </p:cTn>
                        </p:par>
                        <p:par>
                          <p:cTn id="54" fill="hold">
                            <p:stCondLst>
                              <p:cond delay="1000"/>
                            </p:stCondLst>
                            <p:childTnLst>
                              <p:par>
                                <p:cTn id="55" presetID="22" presetClass="entr" presetSubtype="4" fill="hold" grpId="0" nodeType="afterEffect">
                                  <p:stCondLst>
                                    <p:cond delay="0"/>
                                  </p:stCondLst>
                                  <p:childTnLst>
                                    <p:set>
                                      <p:cBhvr>
                                        <p:cTn id="56" dur="1" fill="hold">
                                          <p:stCondLst>
                                            <p:cond delay="0"/>
                                          </p:stCondLst>
                                        </p:cTn>
                                        <p:tgtEl>
                                          <p:spTgt spid="314382"/>
                                        </p:tgtEl>
                                        <p:attrNameLst>
                                          <p:attrName>style.visibility</p:attrName>
                                        </p:attrNameLst>
                                      </p:cBhvr>
                                      <p:to>
                                        <p:strVal val="visible"/>
                                      </p:to>
                                    </p:set>
                                    <p:animEffect transition="in" filter="wipe(down)">
                                      <p:cBhvr>
                                        <p:cTn id="57" dur="1000"/>
                                        <p:tgtEl>
                                          <p:spTgt spid="314382"/>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1" fill="hold" grpId="0" nodeType="clickEffect">
                                  <p:stCondLst>
                                    <p:cond delay="0"/>
                                  </p:stCondLst>
                                  <p:childTnLst>
                                    <p:set>
                                      <p:cBhvr>
                                        <p:cTn id="61" dur="1" fill="hold">
                                          <p:stCondLst>
                                            <p:cond delay="0"/>
                                          </p:stCondLst>
                                        </p:cTn>
                                        <p:tgtEl>
                                          <p:spTgt spid="314384"/>
                                        </p:tgtEl>
                                        <p:attrNameLst>
                                          <p:attrName>style.visibility</p:attrName>
                                        </p:attrNameLst>
                                      </p:cBhvr>
                                      <p:to>
                                        <p:strVal val="visible"/>
                                      </p:to>
                                    </p:set>
                                    <p:animEffect transition="in" filter="wipe(up)">
                                      <p:cBhvr>
                                        <p:cTn id="62" dur="1000"/>
                                        <p:tgtEl>
                                          <p:spTgt spid="314384"/>
                                        </p:tgtEl>
                                      </p:cBhvr>
                                    </p:animEffect>
                                  </p:childTnLst>
                                </p:cTn>
                              </p:par>
                            </p:childTnLst>
                          </p:cTn>
                        </p:par>
                        <p:par>
                          <p:cTn id="63" fill="hold">
                            <p:stCondLst>
                              <p:cond delay="1000"/>
                            </p:stCondLst>
                            <p:childTnLst>
                              <p:par>
                                <p:cTn id="64" presetID="22" presetClass="entr" presetSubtype="1" fill="hold" grpId="0" nodeType="afterEffect">
                                  <p:stCondLst>
                                    <p:cond delay="0"/>
                                  </p:stCondLst>
                                  <p:childTnLst>
                                    <p:set>
                                      <p:cBhvr>
                                        <p:cTn id="65" dur="1" fill="hold">
                                          <p:stCondLst>
                                            <p:cond delay="0"/>
                                          </p:stCondLst>
                                        </p:cTn>
                                        <p:tgtEl>
                                          <p:spTgt spid="314387"/>
                                        </p:tgtEl>
                                        <p:attrNameLst>
                                          <p:attrName>style.visibility</p:attrName>
                                        </p:attrNameLst>
                                      </p:cBhvr>
                                      <p:to>
                                        <p:strVal val="visible"/>
                                      </p:to>
                                    </p:set>
                                    <p:animEffect transition="in" filter="wipe(up)">
                                      <p:cBhvr>
                                        <p:cTn id="66" dur="2000"/>
                                        <p:tgtEl>
                                          <p:spTgt spid="314387"/>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1" fill="hold" grpId="0" nodeType="clickEffect">
                                  <p:stCondLst>
                                    <p:cond delay="0"/>
                                  </p:stCondLst>
                                  <p:childTnLst>
                                    <p:set>
                                      <p:cBhvr>
                                        <p:cTn id="70" dur="1" fill="hold">
                                          <p:stCondLst>
                                            <p:cond delay="0"/>
                                          </p:stCondLst>
                                        </p:cTn>
                                        <p:tgtEl>
                                          <p:spTgt spid="314385"/>
                                        </p:tgtEl>
                                        <p:attrNameLst>
                                          <p:attrName>style.visibility</p:attrName>
                                        </p:attrNameLst>
                                      </p:cBhvr>
                                      <p:to>
                                        <p:strVal val="visible"/>
                                      </p:to>
                                    </p:set>
                                    <p:animEffect transition="in" filter="wipe(up)">
                                      <p:cBhvr>
                                        <p:cTn id="71" dur="1000"/>
                                        <p:tgtEl>
                                          <p:spTgt spid="314385"/>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8" fill="hold" grpId="0" nodeType="clickEffect">
                                  <p:stCondLst>
                                    <p:cond delay="0"/>
                                  </p:stCondLst>
                                  <p:childTnLst>
                                    <p:set>
                                      <p:cBhvr>
                                        <p:cTn id="75" dur="1" fill="hold">
                                          <p:stCondLst>
                                            <p:cond delay="0"/>
                                          </p:stCondLst>
                                        </p:cTn>
                                        <p:tgtEl>
                                          <p:spTgt spid="314388"/>
                                        </p:tgtEl>
                                        <p:attrNameLst>
                                          <p:attrName>style.visibility</p:attrName>
                                        </p:attrNameLst>
                                      </p:cBhvr>
                                      <p:to>
                                        <p:strVal val="visible"/>
                                      </p:to>
                                    </p:set>
                                    <p:animEffect transition="in" filter="wipe(left)">
                                      <p:cBhvr>
                                        <p:cTn id="76" dur="1000"/>
                                        <p:tgtEl>
                                          <p:spTgt spid="314388"/>
                                        </p:tgtEl>
                                      </p:cBhvr>
                                    </p:animEffect>
                                  </p:childTnLst>
                                </p:cTn>
                              </p:par>
                            </p:childTnLst>
                          </p:cTn>
                        </p:par>
                        <p:par>
                          <p:cTn id="77" fill="hold">
                            <p:stCondLst>
                              <p:cond delay="1000"/>
                            </p:stCondLst>
                            <p:childTnLst>
                              <p:par>
                                <p:cTn id="78" presetID="22" presetClass="entr" presetSubtype="8" fill="hold" grpId="0" nodeType="afterEffect">
                                  <p:stCondLst>
                                    <p:cond delay="0"/>
                                  </p:stCondLst>
                                  <p:childTnLst>
                                    <p:set>
                                      <p:cBhvr>
                                        <p:cTn id="79" dur="1" fill="hold">
                                          <p:stCondLst>
                                            <p:cond delay="0"/>
                                          </p:stCondLst>
                                        </p:cTn>
                                        <p:tgtEl>
                                          <p:spTgt spid="314389"/>
                                        </p:tgtEl>
                                        <p:attrNameLst>
                                          <p:attrName>style.visibility</p:attrName>
                                        </p:attrNameLst>
                                      </p:cBhvr>
                                      <p:to>
                                        <p:strVal val="visible"/>
                                      </p:to>
                                    </p:set>
                                    <p:animEffect transition="in" filter="wipe(left)">
                                      <p:cBhvr>
                                        <p:cTn id="80" dur="1000"/>
                                        <p:tgtEl>
                                          <p:spTgt spid="314389"/>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1" fill="hold" grpId="0" nodeType="clickEffect">
                                  <p:stCondLst>
                                    <p:cond delay="0"/>
                                  </p:stCondLst>
                                  <p:childTnLst>
                                    <p:set>
                                      <p:cBhvr>
                                        <p:cTn id="84" dur="1" fill="hold">
                                          <p:stCondLst>
                                            <p:cond delay="0"/>
                                          </p:stCondLst>
                                        </p:cTn>
                                        <p:tgtEl>
                                          <p:spTgt spid="314396"/>
                                        </p:tgtEl>
                                        <p:attrNameLst>
                                          <p:attrName>style.visibility</p:attrName>
                                        </p:attrNameLst>
                                      </p:cBhvr>
                                      <p:to>
                                        <p:strVal val="visible"/>
                                      </p:to>
                                    </p:set>
                                    <p:animEffect transition="in" filter="wipe(up)">
                                      <p:cBhvr>
                                        <p:cTn id="85" dur="2000"/>
                                        <p:tgtEl>
                                          <p:spTgt spid="314396"/>
                                        </p:tgtEl>
                                      </p:cBhvr>
                                    </p:animEffect>
                                  </p:childTnLst>
                                </p:cTn>
                              </p:par>
                            </p:childTnLst>
                          </p:cTn>
                        </p:par>
                      </p:childTnLst>
                    </p:cTn>
                  </p:par>
                  <p:par>
                    <p:cTn id="86" fill="hold">
                      <p:stCondLst>
                        <p:cond delay="indefinite"/>
                      </p:stCondLst>
                      <p:childTnLst>
                        <p:par>
                          <p:cTn id="87" fill="hold">
                            <p:stCondLst>
                              <p:cond delay="0"/>
                            </p:stCondLst>
                            <p:childTnLst>
                              <p:par>
                                <p:cTn id="88" presetID="22" presetClass="entr" presetSubtype="1" fill="hold" grpId="0" nodeType="clickEffect">
                                  <p:stCondLst>
                                    <p:cond delay="0"/>
                                  </p:stCondLst>
                                  <p:childTnLst>
                                    <p:set>
                                      <p:cBhvr>
                                        <p:cTn id="89" dur="1" fill="hold">
                                          <p:stCondLst>
                                            <p:cond delay="0"/>
                                          </p:stCondLst>
                                        </p:cTn>
                                        <p:tgtEl>
                                          <p:spTgt spid="314397"/>
                                        </p:tgtEl>
                                        <p:attrNameLst>
                                          <p:attrName>style.visibility</p:attrName>
                                        </p:attrNameLst>
                                      </p:cBhvr>
                                      <p:to>
                                        <p:strVal val="visible"/>
                                      </p:to>
                                    </p:set>
                                    <p:animEffect transition="in" filter="wipe(up)">
                                      <p:cBhvr>
                                        <p:cTn id="90" dur="1000"/>
                                        <p:tgtEl>
                                          <p:spTgt spid="314397"/>
                                        </p:tgtEl>
                                      </p:cBhvr>
                                    </p:animEffect>
                                  </p:childTnLst>
                                </p:cTn>
                              </p:par>
                            </p:childTnLst>
                          </p:cTn>
                        </p:par>
                      </p:childTnLst>
                    </p:cTn>
                  </p:par>
                  <p:par>
                    <p:cTn id="91" fill="hold">
                      <p:stCondLst>
                        <p:cond delay="indefinite"/>
                      </p:stCondLst>
                      <p:childTnLst>
                        <p:par>
                          <p:cTn id="92" fill="hold">
                            <p:stCondLst>
                              <p:cond delay="0"/>
                            </p:stCondLst>
                            <p:childTnLst>
                              <p:par>
                                <p:cTn id="93" presetID="22" presetClass="entr" presetSubtype="1" fill="hold" grpId="0" nodeType="clickEffect">
                                  <p:stCondLst>
                                    <p:cond delay="0"/>
                                  </p:stCondLst>
                                  <p:childTnLst>
                                    <p:set>
                                      <p:cBhvr>
                                        <p:cTn id="94" dur="1" fill="hold">
                                          <p:stCondLst>
                                            <p:cond delay="0"/>
                                          </p:stCondLst>
                                        </p:cTn>
                                        <p:tgtEl>
                                          <p:spTgt spid="314399"/>
                                        </p:tgtEl>
                                        <p:attrNameLst>
                                          <p:attrName>style.visibility</p:attrName>
                                        </p:attrNameLst>
                                      </p:cBhvr>
                                      <p:to>
                                        <p:strVal val="visible"/>
                                      </p:to>
                                    </p:set>
                                    <p:animEffect transition="in" filter="wipe(up)">
                                      <p:cBhvr>
                                        <p:cTn id="95" dur="2000"/>
                                        <p:tgtEl>
                                          <p:spTgt spid="314399"/>
                                        </p:tgtEl>
                                      </p:cBhvr>
                                    </p:animEffect>
                                  </p:childTnLst>
                                </p:cTn>
                              </p:par>
                            </p:childTnLst>
                          </p:cTn>
                        </p:par>
                        <p:par>
                          <p:cTn id="96" fill="hold">
                            <p:stCondLst>
                              <p:cond delay="2000"/>
                            </p:stCondLst>
                            <p:childTnLst>
                              <p:par>
                                <p:cTn id="97" presetID="22" presetClass="entr" presetSubtype="1" fill="hold" grpId="0" nodeType="afterEffect">
                                  <p:stCondLst>
                                    <p:cond delay="0"/>
                                  </p:stCondLst>
                                  <p:childTnLst>
                                    <p:set>
                                      <p:cBhvr>
                                        <p:cTn id="98" dur="1" fill="hold">
                                          <p:stCondLst>
                                            <p:cond delay="0"/>
                                          </p:stCondLst>
                                        </p:cTn>
                                        <p:tgtEl>
                                          <p:spTgt spid="314398"/>
                                        </p:tgtEl>
                                        <p:attrNameLst>
                                          <p:attrName>style.visibility</p:attrName>
                                        </p:attrNameLst>
                                      </p:cBhvr>
                                      <p:to>
                                        <p:strVal val="visible"/>
                                      </p:to>
                                    </p:set>
                                    <p:animEffect transition="in" filter="wipe(up)">
                                      <p:cBhvr>
                                        <p:cTn id="99" dur="1000"/>
                                        <p:tgtEl>
                                          <p:spTgt spid="314398"/>
                                        </p:tgtEl>
                                      </p:cBhvr>
                                    </p:animEffect>
                                  </p:childTnLst>
                                </p:cTn>
                              </p:par>
                            </p:childTnLst>
                          </p:cTn>
                        </p:par>
                      </p:childTnLst>
                    </p:cTn>
                  </p:par>
                  <p:par>
                    <p:cTn id="100" fill="hold">
                      <p:stCondLst>
                        <p:cond delay="indefinite"/>
                      </p:stCondLst>
                      <p:childTnLst>
                        <p:par>
                          <p:cTn id="101" fill="hold">
                            <p:stCondLst>
                              <p:cond delay="0"/>
                            </p:stCondLst>
                            <p:childTnLst>
                              <p:par>
                                <p:cTn id="102" presetID="22" presetClass="entr" presetSubtype="4" fill="hold" grpId="0" nodeType="clickEffect">
                                  <p:stCondLst>
                                    <p:cond delay="0"/>
                                  </p:stCondLst>
                                  <p:childTnLst>
                                    <p:set>
                                      <p:cBhvr>
                                        <p:cTn id="103" dur="1" fill="hold">
                                          <p:stCondLst>
                                            <p:cond delay="0"/>
                                          </p:stCondLst>
                                        </p:cTn>
                                        <p:tgtEl>
                                          <p:spTgt spid="314404"/>
                                        </p:tgtEl>
                                        <p:attrNameLst>
                                          <p:attrName>style.visibility</p:attrName>
                                        </p:attrNameLst>
                                      </p:cBhvr>
                                      <p:to>
                                        <p:strVal val="visible"/>
                                      </p:to>
                                    </p:set>
                                    <p:animEffect transition="in" filter="wipe(down)">
                                      <p:cBhvr>
                                        <p:cTn id="104" dur="1000"/>
                                        <p:tgtEl>
                                          <p:spTgt spid="314404"/>
                                        </p:tgtEl>
                                      </p:cBhvr>
                                    </p:animEffect>
                                  </p:childTnLst>
                                </p:cTn>
                              </p:par>
                            </p:childTnLst>
                          </p:cTn>
                        </p:par>
                      </p:childTnLst>
                    </p:cTn>
                  </p:par>
                  <p:par>
                    <p:cTn id="105" fill="hold">
                      <p:stCondLst>
                        <p:cond delay="indefinite"/>
                      </p:stCondLst>
                      <p:childTnLst>
                        <p:par>
                          <p:cTn id="106" fill="hold">
                            <p:stCondLst>
                              <p:cond delay="0"/>
                            </p:stCondLst>
                            <p:childTnLst>
                              <p:par>
                                <p:cTn id="107" presetID="22" presetClass="entr" presetSubtype="1" fill="hold" grpId="0" nodeType="clickEffect">
                                  <p:stCondLst>
                                    <p:cond delay="0"/>
                                  </p:stCondLst>
                                  <p:childTnLst>
                                    <p:set>
                                      <p:cBhvr>
                                        <p:cTn id="108" dur="1" fill="hold">
                                          <p:stCondLst>
                                            <p:cond delay="0"/>
                                          </p:stCondLst>
                                        </p:cTn>
                                        <p:tgtEl>
                                          <p:spTgt spid="314401"/>
                                        </p:tgtEl>
                                        <p:attrNameLst>
                                          <p:attrName>style.visibility</p:attrName>
                                        </p:attrNameLst>
                                      </p:cBhvr>
                                      <p:to>
                                        <p:strVal val="visible"/>
                                      </p:to>
                                    </p:set>
                                    <p:animEffect transition="in" filter="wipe(up)">
                                      <p:cBhvr>
                                        <p:cTn id="109" dur="500"/>
                                        <p:tgtEl>
                                          <p:spTgt spid="314401"/>
                                        </p:tgtEl>
                                      </p:cBhvr>
                                    </p:animEffect>
                                  </p:childTnLst>
                                </p:cTn>
                              </p:par>
                            </p:childTnLst>
                          </p:cTn>
                        </p:par>
                      </p:childTnLst>
                    </p:cTn>
                  </p:par>
                  <p:par>
                    <p:cTn id="110" fill="hold">
                      <p:stCondLst>
                        <p:cond delay="indefinite"/>
                      </p:stCondLst>
                      <p:childTnLst>
                        <p:par>
                          <p:cTn id="111" fill="hold">
                            <p:stCondLst>
                              <p:cond delay="0"/>
                            </p:stCondLst>
                            <p:childTnLst>
                              <p:par>
                                <p:cTn id="112" presetID="22" presetClass="entr" presetSubtype="8" fill="hold" grpId="0" nodeType="clickEffect">
                                  <p:stCondLst>
                                    <p:cond delay="0"/>
                                  </p:stCondLst>
                                  <p:childTnLst>
                                    <p:set>
                                      <p:cBhvr>
                                        <p:cTn id="113" dur="1" fill="hold">
                                          <p:stCondLst>
                                            <p:cond delay="0"/>
                                          </p:stCondLst>
                                        </p:cTn>
                                        <p:tgtEl>
                                          <p:spTgt spid="314390"/>
                                        </p:tgtEl>
                                        <p:attrNameLst>
                                          <p:attrName>style.visibility</p:attrName>
                                        </p:attrNameLst>
                                      </p:cBhvr>
                                      <p:to>
                                        <p:strVal val="visible"/>
                                      </p:to>
                                    </p:set>
                                    <p:animEffect transition="in" filter="wipe(left)">
                                      <p:cBhvr>
                                        <p:cTn id="114" dur="1000"/>
                                        <p:tgtEl>
                                          <p:spTgt spid="314390"/>
                                        </p:tgtEl>
                                      </p:cBhvr>
                                    </p:animEffect>
                                  </p:childTnLst>
                                </p:cTn>
                              </p:par>
                            </p:childTnLst>
                          </p:cTn>
                        </p:par>
                        <p:par>
                          <p:cTn id="115" fill="hold">
                            <p:stCondLst>
                              <p:cond delay="1000"/>
                            </p:stCondLst>
                            <p:childTnLst>
                              <p:par>
                                <p:cTn id="116" presetID="22" presetClass="entr" presetSubtype="8" fill="hold" grpId="0" nodeType="afterEffect">
                                  <p:stCondLst>
                                    <p:cond delay="0"/>
                                  </p:stCondLst>
                                  <p:childTnLst>
                                    <p:set>
                                      <p:cBhvr>
                                        <p:cTn id="117" dur="1" fill="hold">
                                          <p:stCondLst>
                                            <p:cond delay="0"/>
                                          </p:stCondLst>
                                        </p:cTn>
                                        <p:tgtEl>
                                          <p:spTgt spid="314391"/>
                                        </p:tgtEl>
                                        <p:attrNameLst>
                                          <p:attrName>style.visibility</p:attrName>
                                        </p:attrNameLst>
                                      </p:cBhvr>
                                      <p:to>
                                        <p:strVal val="visible"/>
                                      </p:to>
                                    </p:set>
                                    <p:animEffect transition="in" filter="wipe(left)">
                                      <p:cBhvr>
                                        <p:cTn id="118" dur="1000"/>
                                        <p:tgtEl>
                                          <p:spTgt spid="314391"/>
                                        </p:tgtEl>
                                      </p:cBhvr>
                                    </p:animEffect>
                                  </p:childTnLst>
                                </p:cTn>
                              </p:par>
                            </p:childTnLst>
                          </p:cTn>
                        </p:par>
                      </p:childTnLst>
                    </p:cTn>
                  </p:par>
                  <p:par>
                    <p:cTn id="119" fill="hold">
                      <p:stCondLst>
                        <p:cond delay="indefinite"/>
                      </p:stCondLst>
                      <p:childTnLst>
                        <p:par>
                          <p:cTn id="120" fill="hold">
                            <p:stCondLst>
                              <p:cond delay="0"/>
                            </p:stCondLst>
                            <p:childTnLst>
                              <p:par>
                                <p:cTn id="121" presetID="22" presetClass="entr" presetSubtype="1" fill="hold" grpId="0" nodeType="clickEffect">
                                  <p:stCondLst>
                                    <p:cond delay="0"/>
                                  </p:stCondLst>
                                  <p:childTnLst>
                                    <p:set>
                                      <p:cBhvr>
                                        <p:cTn id="122" dur="1" fill="hold">
                                          <p:stCondLst>
                                            <p:cond delay="0"/>
                                          </p:stCondLst>
                                        </p:cTn>
                                        <p:tgtEl>
                                          <p:spTgt spid="314400"/>
                                        </p:tgtEl>
                                        <p:attrNameLst>
                                          <p:attrName>style.visibility</p:attrName>
                                        </p:attrNameLst>
                                      </p:cBhvr>
                                      <p:to>
                                        <p:strVal val="visible"/>
                                      </p:to>
                                    </p:set>
                                    <p:animEffect transition="in" filter="wipe(up)">
                                      <p:cBhvr>
                                        <p:cTn id="123" dur="500"/>
                                        <p:tgtEl>
                                          <p:spTgt spid="314400"/>
                                        </p:tgtEl>
                                      </p:cBhvr>
                                    </p:animEffect>
                                  </p:childTnLst>
                                </p:cTn>
                              </p:par>
                            </p:childTnLst>
                          </p:cTn>
                        </p:par>
                      </p:childTnLst>
                    </p:cTn>
                  </p:par>
                  <p:par>
                    <p:cTn id="124" fill="hold">
                      <p:stCondLst>
                        <p:cond delay="indefinite"/>
                      </p:stCondLst>
                      <p:childTnLst>
                        <p:par>
                          <p:cTn id="125" fill="hold">
                            <p:stCondLst>
                              <p:cond delay="0"/>
                            </p:stCondLst>
                            <p:childTnLst>
                              <p:par>
                                <p:cTn id="126" presetID="22" presetClass="entr" presetSubtype="1" fill="hold" grpId="0" nodeType="clickEffect">
                                  <p:stCondLst>
                                    <p:cond delay="0"/>
                                  </p:stCondLst>
                                  <p:childTnLst>
                                    <p:set>
                                      <p:cBhvr>
                                        <p:cTn id="127" dur="1" fill="hold">
                                          <p:stCondLst>
                                            <p:cond delay="0"/>
                                          </p:stCondLst>
                                        </p:cTn>
                                        <p:tgtEl>
                                          <p:spTgt spid="314386"/>
                                        </p:tgtEl>
                                        <p:attrNameLst>
                                          <p:attrName>style.visibility</p:attrName>
                                        </p:attrNameLst>
                                      </p:cBhvr>
                                      <p:to>
                                        <p:strVal val="visible"/>
                                      </p:to>
                                    </p:set>
                                    <p:animEffect transition="in" filter="wipe(up)">
                                      <p:cBhvr>
                                        <p:cTn id="128" dur="1000"/>
                                        <p:tgtEl>
                                          <p:spTgt spid="314386"/>
                                        </p:tgtEl>
                                      </p:cBhvr>
                                    </p:animEffect>
                                  </p:childTnLst>
                                </p:cTn>
                              </p:par>
                            </p:childTnLst>
                          </p:cTn>
                        </p:par>
                        <p:par>
                          <p:cTn id="129" fill="hold">
                            <p:stCondLst>
                              <p:cond delay="1000"/>
                            </p:stCondLst>
                            <p:childTnLst>
                              <p:par>
                                <p:cTn id="130" presetID="22" presetClass="entr" presetSubtype="1" fill="hold" grpId="0" nodeType="afterEffect">
                                  <p:stCondLst>
                                    <p:cond delay="0"/>
                                  </p:stCondLst>
                                  <p:childTnLst>
                                    <p:set>
                                      <p:cBhvr>
                                        <p:cTn id="131" dur="1" fill="hold">
                                          <p:stCondLst>
                                            <p:cond delay="0"/>
                                          </p:stCondLst>
                                        </p:cTn>
                                        <p:tgtEl>
                                          <p:spTgt spid="314403"/>
                                        </p:tgtEl>
                                        <p:attrNameLst>
                                          <p:attrName>style.visibility</p:attrName>
                                        </p:attrNameLst>
                                      </p:cBhvr>
                                      <p:to>
                                        <p:strVal val="visible"/>
                                      </p:to>
                                    </p:set>
                                    <p:animEffect transition="in" filter="wipe(up)">
                                      <p:cBhvr>
                                        <p:cTn id="132" dur="1000"/>
                                        <p:tgtEl>
                                          <p:spTgt spid="314403"/>
                                        </p:tgtEl>
                                      </p:cBhvr>
                                    </p:animEffect>
                                  </p:childTnLst>
                                </p:cTn>
                              </p:par>
                            </p:childTnLst>
                          </p:cTn>
                        </p:par>
                      </p:childTnLst>
                    </p:cTn>
                  </p:par>
                  <p:par>
                    <p:cTn id="133" fill="hold">
                      <p:stCondLst>
                        <p:cond delay="indefinite"/>
                      </p:stCondLst>
                      <p:childTnLst>
                        <p:par>
                          <p:cTn id="134" fill="hold">
                            <p:stCondLst>
                              <p:cond delay="0"/>
                            </p:stCondLst>
                            <p:childTnLst>
                              <p:par>
                                <p:cTn id="135" presetID="22" presetClass="entr" presetSubtype="4" fill="hold" grpId="0" nodeType="clickEffect">
                                  <p:stCondLst>
                                    <p:cond delay="0"/>
                                  </p:stCondLst>
                                  <p:childTnLst>
                                    <p:set>
                                      <p:cBhvr>
                                        <p:cTn id="136" dur="1" fill="hold">
                                          <p:stCondLst>
                                            <p:cond delay="0"/>
                                          </p:stCondLst>
                                        </p:cTn>
                                        <p:tgtEl>
                                          <p:spTgt spid="314402"/>
                                        </p:tgtEl>
                                        <p:attrNameLst>
                                          <p:attrName>style.visibility</p:attrName>
                                        </p:attrNameLst>
                                      </p:cBhvr>
                                      <p:to>
                                        <p:strVal val="visible"/>
                                      </p:to>
                                    </p:set>
                                    <p:animEffect transition="in" filter="wipe(down)">
                                      <p:cBhvr>
                                        <p:cTn id="137" dur="2000"/>
                                        <p:tgtEl>
                                          <p:spTgt spid="314402"/>
                                        </p:tgtEl>
                                      </p:cBhvr>
                                    </p:animEffect>
                                  </p:childTnLst>
                                </p:cTn>
                              </p:par>
                            </p:childTnLst>
                          </p:cTn>
                        </p:par>
                      </p:childTnLst>
                    </p:cTn>
                  </p:par>
                  <p:par>
                    <p:cTn id="138" fill="hold">
                      <p:stCondLst>
                        <p:cond delay="indefinite"/>
                      </p:stCondLst>
                      <p:childTnLst>
                        <p:par>
                          <p:cTn id="139" fill="hold">
                            <p:stCondLst>
                              <p:cond delay="0"/>
                            </p:stCondLst>
                            <p:childTnLst>
                              <p:par>
                                <p:cTn id="140" presetID="22" presetClass="entr" presetSubtype="1" fill="hold" grpId="0" nodeType="clickEffect">
                                  <p:stCondLst>
                                    <p:cond delay="0"/>
                                  </p:stCondLst>
                                  <p:childTnLst>
                                    <p:set>
                                      <p:cBhvr>
                                        <p:cTn id="141" dur="1" fill="hold">
                                          <p:stCondLst>
                                            <p:cond delay="0"/>
                                          </p:stCondLst>
                                        </p:cTn>
                                        <p:tgtEl>
                                          <p:spTgt spid="314405"/>
                                        </p:tgtEl>
                                        <p:attrNameLst>
                                          <p:attrName>style.visibility</p:attrName>
                                        </p:attrNameLst>
                                      </p:cBhvr>
                                      <p:to>
                                        <p:strVal val="visible"/>
                                      </p:to>
                                    </p:set>
                                    <p:animEffect transition="in" filter="wipe(up)">
                                      <p:cBhvr>
                                        <p:cTn id="142" dur="500"/>
                                        <p:tgtEl>
                                          <p:spTgt spid="314405"/>
                                        </p:tgtEl>
                                      </p:cBhvr>
                                    </p:animEffect>
                                  </p:childTnLst>
                                </p:cTn>
                              </p:par>
                            </p:childTnLst>
                          </p:cTn>
                        </p:par>
                      </p:childTnLst>
                    </p:cTn>
                  </p:par>
                  <p:par>
                    <p:cTn id="143" fill="hold">
                      <p:stCondLst>
                        <p:cond delay="indefinite"/>
                      </p:stCondLst>
                      <p:childTnLst>
                        <p:par>
                          <p:cTn id="144" fill="hold">
                            <p:stCondLst>
                              <p:cond delay="0"/>
                            </p:stCondLst>
                            <p:childTnLst>
                              <p:par>
                                <p:cTn id="145" presetID="22" presetClass="entr" presetSubtype="8" fill="hold" grpId="0" nodeType="clickEffect">
                                  <p:stCondLst>
                                    <p:cond delay="0"/>
                                  </p:stCondLst>
                                  <p:childTnLst>
                                    <p:set>
                                      <p:cBhvr>
                                        <p:cTn id="146" dur="1" fill="hold">
                                          <p:stCondLst>
                                            <p:cond delay="0"/>
                                          </p:stCondLst>
                                        </p:cTn>
                                        <p:tgtEl>
                                          <p:spTgt spid="314392"/>
                                        </p:tgtEl>
                                        <p:attrNameLst>
                                          <p:attrName>style.visibility</p:attrName>
                                        </p:attrNameLst>
                                      </p:cBhvr>
                                      <p:to>
                                        <p:strVal val="visible"/>
                                      </p:to>
                                    </p:set>
                                    <p:animEffect transition="in" filter="wipe(left)">
                                      <p:cBhvr>
                                        <p:cTn id="147" dur="1000"/>
                                        <p:tgtEl>
                                          <p:spTgt spid="314392"/>
                                        </p:tgtEl>
                                      </p:cBhvr>
                                    </p:animEffect>
                                  </p:childTnLst>
                                </p:cTn>
                              </p:par>
                            </p:childTnLst>
                          </p:cTn>
                        </p:par>
                        <p:par>
                          <p:cTn id="148" fill="hold">
                            <p:stCondLst>
                              <p:cond delay="1000"/>
                            </p:stCondLst>
                            <p:childTnLst>
                              <p:par>
                                <p:cTn id="149" presetID="22" presetClass="entr" presetSubtype="8" fill="hold" grpId="0" nodeType="afterEffect">
                                  <p:stCondLst>
                                    <p:cond delay="0"/>
                                  </p:stCondLst>
                                  <p:childTnLst>
                                    <p:set>
                                      <p:cBhvr>
                                        <p:cTn id="150" dur="1" fill="hold">
                                          <p:stCondLst>
                                            <p:cond delay="0"/>
                                          </p:stCondLst>
                                        </p:cTn>
                                        <p:tgtEl>
                                          <p:spTgt spid="314393"/>
                                        </p:tgtEl>
                                        <p:attrNameLst>
                                          <p:attrName>style.visibility</p:attrName>
                                        </p:attrNameLst>
                                      </p:cBhvr>
                                      <p:to>
                                        <p:strVal val="visible"/>
                                      </p:to>
                                    </p:set>
                                    <p:animEffect transition="in" filter="wipe(left)">
                                      <p:cBhvr>
                                        <p:cTn id="151" dur="1000"/>
                                        <p:tgtEl>
                                          <p:spTgt spid="314393"/>
                                        </p:tgtEl>
                                      </p:cBhvr>
                                    </p:animEffect>
                                  </p:childTnLst>
                                </p:cTn>
                              </p:par>
                            </p:childTnLst>
                          </p:cTn>
                        </p:par>
                      </p:childTnLst>
                    </p:cTn>
                  </p:par>
                  <p:par>
                    <p:cTn id="152" fill="hold">
                      <p:stCondLst>
                        <p:cond delay="indefinite"/>
                      </p:stCondLst>
                      <p:childTnLst>
                        <p:par>
                          <p:cTn id="153" fill="hold">
                            <p:stCondLst>
                              <p:cond delay="0"/>
                            </p:stCondLst>
                            <p:childTnLst>
                              <p:par>
                                <p:cTn id="154" presetID="22" presetClass="entr" presetSubtype="1" fill="hold" grpId="0" nodeType="clickEffect">
                                  <p:stCondLst>
                                    <p:cond delay="0"/>
                                  </p:stCondLst>
                                  <p:childTnLst>
                                    <p:set>
                                      <p:cBhvr>
                                        <p:cTn id="155" dur="1" fill="hold">
                                          <p:stCondLst>
                                            <p:cond delay="0"/>
                                          </p:stCondLst>
                                        </p:cTn>
                                        <p:tgtEl>
                                          <p:spTgt spid="314406"/>
                                        </p:tgtEl>
                                        <p:attrNameLst>
                                          <p:attrName>style.visibility</p:attrName>
                                        </p:attrNameLst>
                                      </p:cBhvr>
                                      <p:to>
                                        <p:strVal val="visible"/>
                                      </p:to>
                                    </p:set>
                                    <p:animEffect transition="in" filter="wipe(up)">
                                      <p:cBhvr>
                                        <p:cTn id="156" dur="1000"/>
                                        <p:tgtEl>
                                          <p:spTgt spid="314406"/>
                                        </p:tgtEl>
                                      </p:cBhvr>
                                    </p:animEffect>
                                  </p:childTnLst>
                                </p:cTn>
                              </p:par>
                            </p:childTnLst>
                          </p:cTn>
                        </p:par>
                      </p:childTnLst>
                    </p:cTn>
                  </p:par>
                  <p:par>
                    <p:cTn id="157" fill="hold">
                      <p:stCondLst>
                        <p:cond delay="indefinite"/>
                      </p:stCondLst>
                      <p:childTnLst>
                        <p:par>
                          <p:cTn id="158" fill="hold">
                            <p:stCondLst>
                              <p:cond delay="0"/>
                            </p:stCondLst>
                            <p:childTnLst>
                              <p:par>
                                <p:cTn id="159" presetID="22" presetClass="entr" presetSubtype="1" fill="hold" grpId="0" nodeType="clickEffect">
                                  <p:stCondLst>
                                    <p:cond delay="0"/>
                                  </p:stCondLst>
                                  <p:childTnLst>
                                    <p:set>
                                      <p:cBhvr>
                                        <p:cTn id="160" dur="1" fill="hold">
                                          <p:stCondLst>
                                            <p:cond delay="0"/>
                                          </p:stCondLst>
                                        </p:cTn>
                                        <p:tgtEl>
                                          <p:spTgt spid="314407"/>
                                        </p:tgtEl>
                                        <p:attrNameLst>
                                          <p:attrName>style.visibility</p:attrName>
                                        </p:attrNameLst>
                                      </p:cBhvr>
                                      <p:to>
                                        <p:strVal val="visible"/>
                                      </p:to>
                                    </p:set>
                                    <p:animEffect transition="in" filter="wipe(up)">
                                      <p:cBhvr>
                                        <p:cTn id="161" dur="1000"/>
                                        <p:tgtEl>
                                          <p:spTgt spid="314407"/>
                                        </p:tgtEl>
                                      </p:cBhvr>
                                    </p:animEffect>
                                  </p:childTnLst>
                                </p:cTn>
                              </p:par>
                            </p:childTnLst>
                          </p:cTn>
                        </p:par>
                      </p:childTnLst>
                    </p:cTn>
                  </p:par>
                  <p:par>
                    <p:cTn id="162" fill="hold">
                      <p:stCondLst>
                        <p:cond delay="indefinite"/>
                      </p:stCondLst>
                      <p:childTnLst>
                        <p:par>
                          <p:cTn id="163" fill="hold">
                            <p:stCondLst>
                              <p:cond delay="0"/>
                            </p:stCondLst>
                            <p:childTnLst>
                              <p:par>
                                <p:cTn id="164" presetID="22" presetClass="entr" presetSubtype="1" fill="hold" grpId="0" nodeType="clickEffect">
                                  <p:stCondLst>
                                    <p:cond delay="0"/>
                                  </p:stCondLst>
                                  <p:childTnLst>
                                    <p:set>
                                      <p:cBhvr>
                                        <p:cTn id="165" dur="1" fill="hold">
                                          <p:stCondLst>
                                            <p:cond delay="0"/>
                                          </p:stCondLst>
                                        </p:cTn>
                                        <p:tgtEl>
                                          <p:spTgt spid="314410"/>
                                        </p:tgtEl>
                                        <p:attrNameLst>
                                          <p:attrName>style.visibility</p:attrName>
                                        </p:attrNameLst>
                                      </p:cBhvr>
                                      <p:to>
                                        <p:strVal val="visible"/>
                                      </p:to>
                                    </p:set>
                                    <p:animEffect transition="in" filter="wipe(up)">
                                      <p:cBhvr>
                                        <p:cTn id="166" dur="500"/>
                                        <p:tgtEl>
                                          <p:spTgt spid="314410"/>
                                        </p:tgtEl>
                                      </p:cBhvr>
                                    </p:animEffect>
                                  </p:childTnLst>
                                </p:cTn>
                              </p:par>
                            </p:childTnLst>
                          </p:cTn>
                        </p:par>
                      </p:childTnLst>
                    </p:cTn>
                  </p:par>
                  <p:par>
                    <p:cTn id="167" fill="hold">
                      <p:stCondLst>
                        <p:cond delay="indefinite"/>
                      </p:stCondLst>
                      <p:childTnLst>
                        <p:par>
                          <p:cTn id="168" fill="hold">
                            <p:stCondLst>
                              <p:cond delay="0"/>
                            </p:stCondLst>
                            <p:childTnLst>
                              <p:par>
                                <p:cTn id="169" presetID="22" presetClass="entr" presetSubtype="1" fill="hold" grpId="0" nodeType="clickEffect">
                                  <p:stCondLst>
                                    <p:cond delay="0"/>
                                  </p:stCondLst>
                                  <p:childTnLst>
                                    <p:set>
                                      <p:cBhvr>
                                        <p:cTn id="170" dur="1" fill="hold">
                                          <p:stCondLst>
                                            <p:cond delay="0"/>
                                          </p:stCondLst>
                                        </p:cTn>
                                        <p:tgtEl>
                                          <p:spTgt spid="314409"/>
                                        </p:tgtEl>
                                        <p:attrNameLst>
                                          <p:attrName>style.visibility</p:attrName>
                                        </p:attrNameLst>
                                      </p:cBhvr>
                                      <p:to>
                                        <p:strVal val="visible"/>
                                      </p:to>
                                    </p:set>
                                    <p:animEffect transition="in" filter="wipe(up)">
                                      <p:cBhvr>
                                        <p:cTn id="171" dur="1000"/>
                                        <p:tgtEl>
                                          <p:spTgt spid="314409"/>
                                        </p:tgtEl>
                                      </p:cBhvr>
                                    </p:animEffect>
                                  </p:childTnLst>
                                </p:cTn>
                              </p:par>
                            </p:childTnLst>
                          </p:cTn>
                        </p:par>
                      </p:childTnLst>
                    </p:cTn>
                  </p:par>
                  <p:par>
                    <p:cTn id="172" fill="hold">
                      <p:stCondLst>
                        <p:cond delay="indefinite"/>
                      </p:stCondLst>
                      <p:childTnLst>
                        <p:par>
                          <p:cTn id="173" fill="hold">
                            <p:stCondLst>
                              <p:cond delay="0"/>
                            </p:stCondLst>
                            <p:childTnLst>
                              <p:par>
                                <p:cTn id="174" presetID="22" presetClass="entr" presetSubtype="4" fill="hold" grpId="0" nodeType="clickEffect">
                                  <p:stCondLst>
                                    <p:cond delay="0"/>
                                  </p:stCondLst>
                                  <p:childTnLst>
                                    <p:set>
                                      <p:cBhvr>
                                        <p:cTn id="175" dur="1" fill="hold">
                                          <p:stCondLst>
                                            <p:cond delay="0"/>
                                          </p:stCondLst>
                                        </p:cTn>
                                        <p:tgtEl>
                                          <p:spTgt spid="314411"/>
                                        </p:tgtEl>
                                        <p:attrNameLst>
                                          <p:attrName>style.visibility</p:attrName>
                                        </p:attrNameLst>
                                      </p:cBhvr>
                                      <p:to>
                                        <p:strVal val="visible"/>
                                      </p:to>
                                    </p:set>
                                    <p:animEffect transition="in" filter="wipe(down)">
                                      <p:cBhvr>
                                        <p:cTn id="176" dur="1000"/>
                                        <p:tgtEl>
                                          <p:spTgt spid="314411"/>
                                        </p:tgtEl>
                                      </p:cBhvr>
                                    </p:animEffect>
                                  </p:childTnLst>
                                </p:cTn>
                              </p:par>
                            </p:childTnLst>
                          </p:cTn>
                        </p:par>
                      </p:childTnLst>
                    </p:cTn>
                  </p:par>
                  <p:par>
                    <p:cTn id="177" fill="hold">
                      <p:stCondLst>
                        <p:cond delay="indefinite"/>
                      </p:stCondLst>
                      <p:childTnLst>
                        <p:par>
                          <p:cTn id="178" fill="hold">
                            <p:stCondLst>
                              <p:cond delay="0"/>
                            </p:stCondLst>
                            <p:childTnLst>
                              <p:par>
                                <p:cTn id="179" presetID="22" presetClass="entr" presetSubtype="1" fill="hold" grpId="0" nodeType="clickEffect">
                                  <p:stCondLst>
                                    <p:cond delay="0"/>
                                  </p:stCondLst>
                                  <p:childTnLst>
                                    <p:set>
                                      <p:cBhvr>
                                        <p:cTn id="180" dur="1" fill="hold">
                                          <p:stCondLst>
                                            <p:cond delay="0"/>
                                          </p:stCondLst>
                                        </p:cTn>
                                        <p:tgtEl>
                                          <p:spTgt spid="314412"/>
                                        </p:tgtEl>
                                        <p:attrNameLst>
                                          <p:attrName>style.visibility</p:attrName>
                                        </p:attrNameLst>
                                      </p:cBhvr>
                                      <p:to>
                                        <p:strVal val="visible"/>
                                      </p:to>
                                    </p:set>
                                    <p:animEffect transition="in" filter="wipe(up)">
                                      <p:cBhvr>
                                        <p:cTn id="181" dur="1000"/>
                                        <p:tgtEl>
                                          <p:spTgt spid="314412"/>
                                        </p:tgtEl>
                                      </p:cBhvr>
                                    </p:animEffect>
                                  </p:childTnLst>
                                </p:cTn>
                              </p:par>
                            </p:childTnLst>
                          </p:cTn>
                        </p:par>
                      </p:childTnLst>
                    </p:cTn>
                  </p:par>
                  <p:par>
                    <p:cTn id="182" fill="hold">
                      <p:stCondLst>
                        <p:cond delay="indefinite"/>
                      </p:stCondLst>
                      <p:childTnLst>
                        <p:par>
                          <p:cTn id="183" fill="hold">
                            <p:stCondLst>
                              <p:cond delay="0"/>
                            </p:stCondLst>
                            <p:childTnLst>
                              <p:par>
                                <p:cTn id="184" presetID="22" presetClass="entr" presetSubtype="8" fill="hold" grpId="0" nodeType="clickEffect">
                                  <p:stCondLst>
                                    <p:cond delay="0"/>
                                  </p:stCondLst>
                                  <p:childTnLst>
                                    <p:set>
                                      <p:cBhvr>
                                        <p:cTn id="185" dur="1" fill="hold">
                                          <p:stCondLst>
                                            <p:cond delay="0"/>
                                          </p:stCondLst>
                                        </p:cTn>
                                        <p:tgtEl>
                                          <p:spTgt spid="314394"/>
                                        </p:tgtEl>
                                        <p:attrNameLst>
                                          <p:attrName>style.visibility</p:attrName>
                                        </p:attrNameLst>
                                      </p:cBhvr>
                                      <p:to>
                                        <p:strVal val="visible"/>
                                      </p:to>
                                    </p:set>
                                    <p:animEffect transition="in" filter="wipe(left)">
                                      <p:cBhvr>
                                        <p:cTn id="186" dur="1000"/>
                                        <p:tgtEl>
                                          <p:spTgt spid="314394"/>
                                        </p:tgtEl>
                                      </p:cBhvr>
                                    </p:animEffect>
                                  </p:childTnLst>
                                </p:cTn>
                              </p:par>
                            </p:childTnLst>
                          </p:cTn>
                        </p:par>
                        <p:par>
                          <p:cTn id="187" fill="hold">
                            <p:stCondLst>
                              <p:cond delay="1000"/>
                            </p:stCondLst>
                            <p:childTnLst>
                              <p:par>
                                <p:cTn id="188" presetID="22" presetClass="entr" presetSubtype="8" fill="hold" grpId="0" nodeType="afterEffect">
                                  <p:stCondLst>
                                    <p:cond delay="0"/>
                                  </p:stCondLst>
                                  <p:childTnLst>
                                    <p:set>
                                      <p:cBhvr>
                                        <p:cTn id="189" dur="1" fill="hold">
                                          <p:stCondLst>
                                            <p:cond delay="0"/>
                                          </p:stCondLst>
                                        </p:cTn>
                                        <p:tgtEl>
                                          <p:spTgt spid="314395"/>
                                        </p:tgtEl>
                                        <p:attrNameLst>
                                          <p:attrName>style.visibility</p:attrName>
                                        </p:attrNameLst>
                                      </p:cBhvr>
                                      <p:to>
                                        <p:strVal val="visible"/>
                                      </p:to>
                                    </p:set>
                                    <p:animEffect transition="in" filter="wipe(left)">
                                      <p:cBhvr>
                                        <p:cTn id="190" dur="1000"/>
                                        <p:tgtEl>
                                          <p:spTgt spid="314395"/>
                                        </p:tgtEl>
                                      </p:cBhvr>
                                    </p:animEffect>
                                  </p:childTnLst>
                                </p:cTn>
                              </p:par>
                            </p:childTnLst>
                          </p:cTn>
                        </p:par>
                      </p:childTnLst>
                    </p:cTn>
                  </p:par>
                  <p:par>
                    <p:cTn id="191" fill="hold">
                      <p:stCondLst>
                        <p:cond delay="indefinite"/>
                      </p:stCondLst>
                      <p:childTnLst>
                        <p:par>
                          <p:cTn id="192" fill="hold">
                            <p:stCondLst>
                              <p:cond delay="0"/>
                            </p:stCondLst>
                            <p:childTnLst>
                              <p:par>
                                <p:cTn id="193" presetID="22" presetClass="entr" presetSubtype="1" fill="hold" grpId="0" nodeType="clickEffect">
                                  <p:stCondLst>
                                    <p:cond delay="0"/>
                                  </p:stCondLst>
                                  <p:childTnLst>
                                    <p:set>
                                      <p:cBhvr>
                                        <p:cTn id="194" dur="1" fill="hold">
                                          <p:stCondLst>
                                            <p:cond delay="0"/>
                                          </p:stCondLst>
                                        </p:cTn>
                                        <p:tgtEl>
                                          <p:spTgt spid="314413"/>
                                        </p:tgtEl>
                                        <p:attrNameLst>
                                          <p:attrName>style.visibility</p:attrName>
                                        </p:attrNameLst>
                                      </p:cBhvr>
                                      <p:to>
                                        <p:strVal val="visible"/>
                                      </p:to>
                                    </p:set>
                                    <p:animEffect transition="in" filter="wipe(up)">
                                      <p:cBhvr>
                                        <p:cTn id="195" dur="1000"/>
                                        <p:tgtEl>
                                          <p:spTgt spid="314413"/>
                                        </p:tgtEl>
                                      </p:cBhvr>
                                    </p:animEffect>
                                  </p:childTnLst>
                                </p:cTn>
                              </p:par>
                            </p:childTnLst>
                          </p:cTn>
                        </p:par>
                      </p:childTnLst>
                    </p:cTn>
                  </p:par>
                  <p:par>
                    <p:cTn id="196" fill="hold">
                      <p:stCondLst>
                        <p:cond delay="indefinite"/>
                      </p:stCondLst>
                      <p:childTnLst>
                        <p:par>
                          <p:cTn id="197" fill="hold">
                            <p:stCondLst>
                              <p:cond delay="0"/>
                            </p:stCondLst>
                            <p:childTnLst>
                              <p:par>
                                <p:cTn id="198" presetID="22" presetClass="entr" presetSubtype="1" fill="hold" grpId="0" nodeType="clickEffect">
                                  <p:stCondLst>
                                    <p:cond delay="0"/>
                                  </p:stCondLst>
                                  <p:childTnLst>
                                    <p:set>
                                      <p:cBhvr>
                                        <p:cTn id="199" dur="1" fill="hold">
                                          <p:stCondLst>
                                            <p:cond delay="0"/>
                                          </p:stCondLst>
                                        </p:cTn>
                                        <p:tgtEl>
                                          <p:spTgt spid="314414"/>
                                        </p:tgtEl>
                                        <p:attrNameLst>
                                          <p:attrName>style.visibility</p:attrName>
                                        </p:attrNameLst>
                                      </p:cBhvr>
                                      <p:to>
                                        <p:strVal val="visible"/>
                                      </p:to>
                                    </p:set>
                                    <p:animEffect transition="in" filter="wipe(up)">
                                      <p:cBhvr>
                                        <p:cTn id="200" dur="1000"/>
                                        <p:tgtEl>
                                          <p:spTgt spid="314414"/>
                                        </p:tgtEl>
                                      </p:cBhvr>
                                    </p:animEffect>
                                  </p:childTnLst>
                                </p:cTn>
                              </p:par>
                            </p:childTnLst>
                          </p:cTn>
                        </p:par>
                      </p:childTnLst>
                    </p:cTn>
                  </p:par>
                  <p:par>
                    <p:cTn id="201" fill="hold">
                      <p:stCondLst>
                        <p:cond delay="indefinite"/>
                      </p:stCondLst>
                      <p:childTnLst>
                        <p:par>
                          <p:cTn id="202" fill="hold">
                            <p:stCondLst>
                              <p:cond delay="0"/>
                            </p:stCondLst>
                            <p:childTnLst>
                              <p:par>
                                <p:cTn id="203" presetID="22" presetClass="entr" presetSubtype="1" fill="hold" grpId="0" nodeType="clickEffect">
                                  <p:stCondLst>
                                    <p:cond delay="0"/>
                                  </p:stCondLst>
                                  <p:childTnLst>
                                    <p:set>
                                      <p:cBhvr>
                                        <p:cTn id="204" dur="1" fill="hold">
                                          <p:stCondLst>
                                            <p:cond delay="0"/>
                                          </p:stCondLst>
                                        </p:cTn>
                                        <p:tgtEl>
                                          <p:spTgt spid="314416"/>
                                        </p:tgtEl>
                                        <p:attrNameLst>
                                          <p:attrName>style.visibility</p:attrName>
                                        </p:attrNameLst>
                                      </p:cBhvr>
                                      <p:to>
                                        <p:strVal val="visible"/>
                                      </p:to>
                                    </p:set>
                                    <p:animEffect transition="in" filter="wipe(up)">
                                      <p:cBhvr>
                                        <p:cTn id="205" dur="1000"/>
                                        <p:tgtEl>
                                          <p:spTgt spid="314416"/>
                                        </p:tgtEl>
                                      </p:cBhvr>
                                    </p:animEffect>
                                  </p:childTnLst>
                                </p:cTn>
                              </p:par>
                            </p:childTnLst>
                          </p:cTn>
                        </p:par>
                      </p:childTnLst>
                    </p:cTn>
                  </p:par>
                  <p:par>
                    <p:cTn id="206" fill="hold">
                      <p:stCondLst>
                        <p:cond delay="indefinite"/>
                      </p:stCondLst>
                      <p:childTnLst>
                        <p:par>
                          <p:cTn id="207" fill="hold">
                            <p:stCondLst>
                              <p:cond delay="0"/>
                            </p:stCondLst>
                            <p:childTnLst>
                              <p:par>
                                <p:cTn id="208" presetID="22" presetClass="entr" presetSubtype="1" fill="hold" grpId="0" nodeType="clickEffect">
                                  <p:stCondLst>
                                    <p:cond delay="0"/>
                                  </p:stCondLst>
                                  <p:childTnLst>
                                    <p:set>
                                      <p:cBhvr>
                                        <p:cTn id="209" dur="1" fill="hold">
                                          <p:stCondLst>
                                            <p:cond delay="0"/>
                                          </p:stCondLst>
                                        </p:cTn>
                                        <p:tgtEl>
                                          <p:spTgt spid="314415"/>
                                        </p:tgtEl>
                                        <p:attrNameLst>
                                          <p:attrName>style.visibility</p:attrName>
                                        </p:attrNameLst>
                                      </p:cBhvr>
                                      <p:to>
                                        <p:strVal val="visible"/>
                                      </p:to>
                                    </p:set>
                                    <p:animEffect transition="in" filter="wipe(up)">
                                      <p:cBhvr>
                                        <p:cTn id="210" dur="1000"/>
                                        <p:tgtEl>
                                          <p:spTgt spid="314415"/>
                                        </p:tgtEl>
                                      </p:cBhvr>
                                    </p:animEffect>
                                  </p:childTnLst>
                                </p:cTn>
                              </p:par>
                            </p:childTnLst>
                          </p:cTn>
                        </p:par>
                      </p:childTnLst>
                    </p:cTn>
                  </p:par>
                  <p:par>
                    <p:cTn id="211" fill="hold">
                      <p:stCondLst>
                        <p:cond delay="indefinite"/>
                      </p:stCondLst>
                      <p:childTnLst>
                        <p:par>
                          <p:cTn id="212" fill="hold">
                            <p:stCondLst>
                              <p:cond delay="0"/>
                            </p:stCondLst>
                            <p:childTnLst>
                              <p:par>
                                <p:cTn id="213" presetID="22" presetClass="entr" presetSubtype="4" fill="hold" grpId="0" nodeType="clickEffect">
                                  <p:stCondLst>
                                    <p:cond delay="0"/>
                                  </p:stCondLst>
                                  <p:childTnLst>
                                    <p:set>
                                      <p:cBhvr>
                                        <p:cTn id="214" dur="1" fill="hold">
                                          <p:stCondLst>
                                            <p:cond delay="0"/>
                                          </p:stCondLst>
                                        </p:cTn>
                                        <p:tgtEl>
                                          <p:spTgt spid="314418"/>
                                        </p:tgtEl>
                                        <p:attrNameLst>
                                          <p:attrName>style.visibility</p:attrName>
                                        </p:attrNameLst>
                                      </p:cBhvr>
                                      <p:to>
                                        <p:strVal val="visible"/>
                                      </p:to>
                                    </p:set>
                                    <p:animEffect transition="in" filter="wipe(down)">
                                      <p:cBhvr>
                                        <p:cTn id="215" dur="1000"/>
                                        <p:tgtEl>
                                          <p:spTgt spid="314418"/>
                                        </p:tgtEl>
                                      </p:cBhvr>
                                    </p:animEffect>
                                  </p:childTnLst>
                                </p:cTn>
                              </p:par>
                            </p:childTnLst>
                          </p:cTn>
                        </p:par>
                      </p:childTnLst>
                    </p:cTn>
                  </p:par>
                  <p:par>
                    <p:cTn id="216" fill="hold">
                      <p:stCondLst>
                        <p:cond delay="indefinite"/>
                      </p:stCondLst>
                      <p:childTnLst>
                        <p:par>
                          <p:cTn id="217" fill="hold">
                            <p:stCondLst>
                              <p:cond delay="0"/>
                            </p:stCondLst>
                            <p:childTnLst>
                              <p:par>
                                <p:cTn id="218" presetID="22" presetClass="entr" presetSubtype="1" fill="hold" grpId="0" nodeType="clickEffect">
                                  <p:stCondLst>
                                    <p:cond delay="0"/>
                                  </p:stCondLst>
                                  <p:childTnLst>
                                    <p:set>
                                      <p:cBhvr>
                                        <p:cTn id="219" dur="1" fill="hold">
                                          <p:stCondLst>
                                            <p:cond delay="0"/>
                                          </p:stCondLst>
                                        </p:cTn>
                                        <p:tgtEl>
                                          <p:spTgt spid="314419"/>
                                        </p:tgtEl>
                                        <p:attrNameLst>
                                          <p:attrName>style.visibility</p:attrName>
                                        </p:attrNameLst>
                                      </p:cBhvr>
                                      <p:to>
                                        <p:strVal val="visible"/>
                                      </p:to>
                                    </p:set>
                                    <p:animEffect transition="in" filter="wipe(up)">
                                      <p:cBhvr>
                                        <p:cTn id="220" dur="1000"/>
                                        <p:tgtEl>
                                          <p:spTgt spid="314419"/>
                                        </p:tgtEl>
                                      </p:cBhvr>
                                    </p:animEffect>
                                  </p:childTnLst>
                                </p:cTn>
                              </p:par>
                            </p:childTnLst>
                          </p:cTn>
                        </p:par>
                      </p:childTnLst>
                    </p:cTn>
                  </p:par>
                  <p:par>
                    <p:cTn id="221" fill="hold">
                      <p:stCondLst>
                        <p:cond delay="indefinite"/>
                      </p:stCondLst>
                      <p:childTnLst>
                        <p:par>
                          <p:cTn id="222" fill="hold">
                            <p:stCondLst>
                              <p:cond delay="0"/>
                            </p:stCondLst>
                            <p:childTnLst>
                              <p:par>
                                <p:cTn id="223" presetID="22" presetClass="entr" presetSubtype="1" fill="hold" grpId="0" nodeType="clickEffect">
                                  <p:stCondLst>
                                    <p:cond delay="0"/>
                                  </p:stCondLst>
                                  <p:childTnLst>
                                    <p:set>
                                      <p:cBhvr>
                                        <p:cTn id="224" dur="1" fill="hold">
                                          <p:stCondLst>
                                            <p:cond delay="0"/>
                                          </p:stCondLst>
                                        </p:cTn>
                                        <p:tgtEl>
                                          <p:spTgt spid="314420"/>
                                        </p:tgtEl>
                                        <p:attrNameLst>
                                          <p:attrName>style.visibility</p:attrName>
                                        </p:attrNameLst>
                                      </p:cBhvr>
                                      <p:to>
                                        <p:strVal val="visible"/>
                                      </p:to>
                                    </p:set>
                                    <p:animEffect transition="in" filter="wipe(up)">
                                      <p:cBhvr>
                                        <p:cTn id="225" dur="1000"/>
                                        <p:tgtEl>
                                          <p:spTgt spid="314420"/>
                                        </p:tgtEl>
                                      </p:cBhvr>
                                    </p:animEffect>
                                  </p:childTnLst>
                                </p:cTn>
                              </p:par>
                            </p:childTnLst>
                          </p:cTn>
                        </p:par>
                      </p:childTnLst>
                    </p:cTn>
                  </p:par>
                  <p:par>
                    <p:cTn id="226" fill="hold">
                      <p:stCondLst>
                        <p:cond delay="indefinite"/>
                      </p:stCondLst>
                      <p:childTnLst>
                        <p:par>
                          <p:cTn id="227" fill="hold">
                            <p:stCondLst>
                              <p:cond delay="0"/>
                            </p:stCondLst>
                            <p:childTnLst>
                              <p:par>
                                <p:cTn id="228" presetID="22" presetClass="entr" presetSubtype="1" fill="hold" grpId="1" nodeType="clickEffect">
                                  <p:stCondLst>
                                    <p:cond delay="0"/>
                                  </p:stCondLst>
                                  <p:childTnLst>
                                    <p:set>
                                      <p:cBhvr>
                                        <p:cTn id="229" dur="1" fill="hold">
                                          <p:stCondLst>
                                            <p:cond delay="0"/>
                                          </p:stCondLst>
                                        </p:cTn>
                                        <p:tgtEl>
                                          <p:spTgt spid="314375"/>
                                        </p:tgtEl>
                                        <p:attrNameLst>
                                          <p:attrName>style.visibility</p:attrName>
                                        </p:attrNameLst>
                                      </p:cBhvr>
                                      <p:to>
                                        <p:strVal val="visible"/>
                                      </p:to>
                                    </p:set>
                                    <p:animEffect transition="in" filter="wipe(up)">
                                      <p:cBhvr>
                                        <p:cTn id="230" dur="1000"/>
                                        <p:tgtEl>
                                          <p:spTgt spid="314375"/>
                                        </p:tgtEl>
                                      </p:cBhvr>
                                    </p:animEffect>
                                  </p:childTnLst>
                                </p:cTn>
                              </p:par>
                            </p:childTnLst>
                          </p:cTn>
                        </p:par>
                      </p:childTnLst>
                    </p:cTn>
                  </p:par>
                  <p:par>
                    <p:cTn id="231" fill="hold">
                      <p:stCondLst>
                        <p:cond delay="indefinite"/>
                      </p:stCondLst>
                      <p:childTnLst>
                        <p:par>
                          <p:cTn id="232" fill="hold">
                            <p:stCondLst>
                              <p:cond delay="0"/>
                            </p:stCondLst>
                            <p:childTnLst>
                              <p:par>
                                <p:cTn id="233" presetID="22" presetClass="entr" presetSubtype="1" fill="hold" grpId="0" nodeType="clickEffect">
                                  <p:stCondLst>
                                    <p:cond delay="0"/>
                                  </p:stCondLst>
                                  <p:childTnLst>
                                    <p:set>
                                      <p:cBhvr>
                                        <p:cTn id="234" dur="1" fill="hold">
                                          <p:stCondLst>
                                            <p:cond delay="0"/>
                                          </p:stCondLst>
                                        </p:cTn>
                                        <p:tgtEl>
                                          <p:spTgt spid="314417"/>
                                        </p:tgtEl>
                                        <p:attrNameLst>
                                          <p:attrName>style.visibility</p:attrName>
                                        </p:attrNameLst>
                                      </p:cBhvr>
                                      <p:to>
                                        <p:strVal val="visible"/>
                                      </p:to>
                                    </p:set>
                                    <p:animEffect transition="in" filter="wipe(up)">
                                      <p:cBhvr>
                                        <p:cTn id="235" dur="1000"/>
                                        <p:tgtEl>
                                          <p:spTgt spid="314417"/>
                                        </p:tgtEl>
                                      </p:cBhvr>
                                    </p:animEffect>
                                  </p:childTnLst>
                                </p:cTn>
                              </p:par>
                            </p:childTnLst>
                          </p:cTn>
                        </p:par>
                      </p:childTnLst>
                    </p:cTn>
                  </p:par>
                  <p:par>
                    <p:cTn id="236" fill="hold">
                      <p:stCondLst>
                        <p:cond delay="indefinite"/>
                      </p:stCondLst>
                      <p:childTnLst>
                        <p:par>
                          <p:cTn id="237" fill="hold">
                            <p:stCondLst>
                              <p:cond delay="0"/>
                            </p:stCondLst>
                            <p:childTnLst>
                              <p:par>
                                <p:cTn id="238" presetID="22" presetClass="entr" presetSubtype="2" fill="hold" grpId="0" nodeType="clickEffect">
                                  <p:stCondLst>
                                    <p:cond delay="0"/>
                                  </p:stCondLst>
                                  <p:childTnLst>
                                    <p:set>
                                      <p:cBhvr>
                                        <p:cTn id="239" dur="1" fill="hold">
                                          <p:stCondLst>
                                            <p:cond delay="0"/>
                                          </p:stCondLst>
                                        </p:cTn>
                                        <p:tgtEl>
                                          <p:spTgt spid="314427"/>
                                        </p:tgtEl>
                                        <p:attrNameLst>
                                          <p:attrName>style.visibility</p:attrName>
                                        </p:attrNameLst>
                                      </p:cBhvr>
                                      <p:to>
                                        <p:strVal val="visible"/>
                                      </p:to>
                                    </p:set>
                                    <p:animEffect transition="in" filter="wipe(right)">
                                      <p:cBhvr>
                                        <p:cTn id="240" dur="500"/>
                                        <p:tgtEl>
                                          <p:spTgt spid="314427"/>
                                        </p:tgtEl>
                                      </p:cBhvr>
                                    </p:animEffect>
                                  </p:childTnLst>
                                </p:cTn>
                              </p:par>
                            </p:childTnLst>
                          </p:cTn>
                        </p:par>
                        <p:par>
                          <p:cTn id="241" fill="hold">
                            <p:stCondLst>
                              <p:cond delay="500"/>
                            </p:stCondLst>
                            <p:childTnLst>
                              <p:par>
                                <p:cTn id="242" presetID="22" presetClass="entr" presetSubtype="4" fill="hold" grpId="0" nodeType="afterEffect">
                                  <p:stCondLst>
                                    <p:cond delay="0"/>
                                  </p:stCondLst>
                                  <p:childTnLst>
                                    <p:set>
                                      <p:cBhvr>
                                        <p:cTn id="243" dur="1" fill="hold">
                                          <p:stCondLst>
                                            <p:cond delay="0"/>
                                          </p:stCondLst>
                                        </p:cTn>
                                        <p:tgtEl>
                                          <p:spTgt spid="314426"/>
                                        </p:tgtEl>
                                        <p:attrNameLst>
                                          <p:attrName>style.visibility</p:attrName>
                                        </p:attrNameLst>
                                      </p:cBhvr>
                                      <p:to>
                                        <p:strVal val="visible"/>
                                      </p:to>
                                    </p:set>
                                    <p:animEffect transition="in" filter="wipe(down)">
                                      <p:cBhvr>
                                        <p:cTn id="244" dur="1000"/>
                                        <p:tgtEl>
                                          <p:spTgt spid="314426"/>
                                        </p:tgtEl>
                                      </p:cBhvr>
                                    </p:animEffect>
                                  </p:childTnLst>
                                </p:cTn>
                              </p:par>
                            </p:childTnLst>
                          </p:cTn>
                        </p:par>
                        <p:par>
                          <p:cTn id="245" fill="hold">
                            <p:stCondLst>
                              <p:cond delay="1500"/>
                            </p:stCondLst>
                            <p:childTnLst>
                              <p:par>
                                <p:cTn id="246" presetID="22" presetClass="entr" presetSubtype="1" fill="hold" grpId="0" nodeType="afterEffect">
                                  <p:stCondLst>
                                    <p:cond delay="0"/>
                                  </p:stCondLst>
                                  <p:childTnLst>
                                    <p:set>
                                      <p:cBhvr>
                                        <p:cTn id="247" dur="1" fill="hold">
                                          <p:stCondLst>
                                            <p:cond delay="0"/>
                                          </p:stCondLst>
                                        </p:cTn>
                                        <p:tgtEl>
                                          <p:spTgt spid="314428"/>
                                        </p:tgtEl>
                                        <p:attrNameLst>
                                          <p:attrName>style.visibility</p:attrName>
                                        </p:attrNameLst>
                                      </p:cBhvr>
                                      <p:to>
                                        <p:strVal val="visible"/>
                                      </p:to>
                                    </p:set>
                                    <p:animEffect transition="in" filter="wipe(up)">
                                      <p:cBhvr>
                                        <p:cTn id="248" dur="1000"/>
                                        <p:tgtEl>
                                          <p:spTgt spid="314428"/>
                                        </p:tgtEl>
                                      </p:cBhvr>
                                    </p:animEffect>
                                  </p:childTnLst>
                                </p:cTn>
                              </p:par>
                            </p:childTnLst>
                          </p:cTn>
                        </p:par>
                      </p:childTnLst>
                    </p:cTn>
                  </p:par>
                  <p:par>
                    <p:cTn id="249" fill="hold">
                      <p:stCondLst>
                        <p:cond delay="indefinite"/>
                      </p:stCondLst>
                      <p:childTnLst>
                        <p:par>
                          <p:cTn id="250" fill="hold">
                            <p:stCondLst>
                              <p:cond delay="0"/>
                            </p:stCondLst>
                            <p:childTnLst>
                              <p:par>
                                <p:cTn id="251" presetID="22" presetClass="entr" presetSubtype="1" fill="hold" grpId="0" nodeType="clickEffect">
                                  <p:stCondLst>
                                    <p:cond delay="0"/>
                                  </p:stCondLst>
                                  <p:childTnLst>
                                    <p:set>
                                      <p:cBhvr>
                                        <p:cTn id="252" dur="1" fill="hold">
                                          <p:stCondLst>
                                            <p:cond delay="0"/>
                                          </p:stCondLst>
                                        </p:cTn>
                                        <p:tgtEl>
                                          <p:spTgt spid="314370"/>
                                        </p:tgtEl>
                                        <p:attrNameLst>
                                          <p:attrName>style.visibility</p:attrName>
                                        </p:attrNameLst>
                                      </p:cBhvr>
                                      <p:to>
                                        <p:strVal val="visible"/>
                                      </p:to>
                                    </p:set>
                                    <p:animEffect transition="in" filter="wipe(up)">
                                      <p:cBhvr>
                                        <p:cTn id="253" dur="3000"/>
                                        <p:tgtEl>
                                          <p:spTgt spid="314370"/>
                                        </p:tgtEl>
                                      </p:cBhvr>
                                    </p:animEffect>
                                  </p:childTnLst>
                                </p:cTn>
                              </p:par>
                            </p:childTnLst>
                          </p:cTn>
                        </p:par>
                        <p:par>
                          <p:cTn id="254" fill="hold">
                            <p:stCondLst>
                              <p:cond delay="3000"/>
                            </p:stCondLst>
                            <p:childTnLst>
                              <p:par>
                                <p:cTn id="255" presetID="22" presetClass="entr" presetSubtype="1" fill="hold" grpId="0" nodeType="afterEffect">
                                  <p:stCondLst>
                                    <p:cond delay="0"/>
                                  </p:stCondLst>
                                  <p:childTnLst>
                                    <p:set>
                                      <p:cBhvr>
                                        <p:cTn id="256" dur="1" fill="hold">
                                          <p:stCondLst>
                                            <p:cond delay="0"/>
                                          </p:stCondLst>
                                        </p:cTn>
                                        <p:tgtEl>
                                          <p:spTgt spid="314422"/>
                                        </p:tgtEl>
                                        <p:attrNameLst>
                                          <p:attrName>style.visibility</p:attrName>
                                        </p:attrNameLst>
                                      </p:cBhvr>
                                      <p:to>
                                        <p:strVal val="visible"/>
                                      </p:to>
                                    </p:set>
                                    <p:animEffect transition="in" filter="wipe(up)">
                                      <p:cBhvr>
                                        <p:cTn id="257" dur="3000"/>
                                        <p:tgtEl>
                                          <p:spTgt spid="314422"/>
                                        </p:tgtEl>
                                      </p:cBhvr>
                                    </p:animEffect>
                                  </p:childTnLst>
                                </p:cTn>
                              </p:par>
                            </p:childTnLst>
                          </p:cTn>
                        </p:par>
                        <p:par>
                          <p:cTn id="258" fill="hold">
                            <p:stCondLst>
                              <p:cond delay="6000"/>
                            </p:stCondLst>
                            <p:childTnLst>
                              <p:par>
                                <p:cTn id="259" presetID="22" presetClass="entr" presetSubtype="4" fill="hold" grpId="0" nodeType="afterEffect">
                                  <p:stCondLst>
                                    <p:cond delay="0"/>
                                  </p:stCondLst>
                                  <p:childTnLst>
                                    <p:set>
                                      <p:cBhvr>
                                        <p:cTn id="260" dur="1" fill="hold">
                                          <p:stCondLst>
                                            <p:cond delay="0"/>
                                          </p:stCondLst>
                                        </p:cTn>
                                        <p:tgtEl>
                                          <p:spTgt spid="314421"/>
                                        </p:tgtEl>
                                        <p:attrNameLst>
                                          <p:attrName>style.visibility</p:attrName>
                                        </p:attrNameLst>
                                      </p:cBhvr>
                                      <p:to>
                                        <p:strVal val="visible"/>
                                      </p:to>
                                    </p:set>
                                    <p:animEffect transition="in" filter="wipe(down)">
                                      <p:cBhvr>
                                        <p:cTn id="261" dur="1000"/>
                                        <p:tgtEl>
                                          <p:spTgt spid="314421"/>
                                        </p:tgtEl>
                                      </p:cBhvr>
                                    </p:animEffect>
                                  </p:childTnLst>
                                </p:cTn>
                              </p:par>
                            </p:childTnLst>
                          </p:cTn>
                        </p:par>
                      </p:childTnLst>
                    </p:cTn>
                  </p:par>
                  <p:par>
                    <p:cTn id="262" fill="hold">
                      <p:stCondLst>
                        <p:cond delay="indefinite"/>
                      </p:stCondLst>
                      <p:childTnLst>
                        <p:par>
                          <p:cTn id="263" fill="hold">
                            <p:stCondLst>
                              <p:cond delay="0"/>
                            </p:stCondLst>
                            <p:childTnLst>
                              <p:par>
                                <p:cTn id="264" presetID="22" presetClass="entr" presetSubtype="4" fill="hold" grpId="0" nodeType="clickEffect">
                                  <p:stCondLst>
                                    <p:cond delay="0"/>
                                  </p:stCondLst>
                                  <p:childTnLst>
                                    <p:set>
                                      <p:cBhvr>
                                        <p:cTn id="265" dur="1" fill="hold">
                                          <p:stCondLst>
                                            <p:cond delay="0"/>
                                          </p:stCondLst>
                                        </p:cTn>
                                        <p:tgtEl>
                                          <p:spTgt spid="314423"/>
                                        </p:tgtEl>
                                        <p:attrNameLst>
                                          <p:attrName>style.visibility</p:attrName>
                                        </p:attrNameLst>
                                      </p:cBhvr>
                                      <p:to>
                                        <p:strVal val="visible"/>
                                      </p:to>
                                    </p:set>
                                    <p:animEffect transition="in" filter="wipe(down)">
                                      <p:cBhvr>
                                        <p:cTn id="266" dur="3000"/>
                                        <p:tgtEl>
                                          <p:spTgt spid="314423"/>
                                        </p:tgtEl>
                                      </p:cBhvr>
                                    </p:animEffect>
                                  </p:childTnLst>
                                </p:cTn>
                              </p:par>
                            </p:childTnLst>
                          </p:cTn>
                        </p:par>
                        <p:par>
                          <p:cTn id="267" fill="hold">
                            <p:stCondLst>
                              <p:cond delay="3000"/>
                            </p:stCondLst>
                            <p:childTnLst>
                              <p:par>
                                <p:cTn id="268" presetID="22" presetClass="entr" presetSubtype="4" fill="hold" grpId="0" nodeType="afterEffect">
                                  <p:stCondLst>
                                    <p:cond delay="0"/>
                                  </p:stCondLst>
                                  <p:childTnLst>
                                    <p:set>
                                      <p:cBhvr>
                                        <p:cTn id="269" dur="1" fill="hold">
                                          <p:stCondLst>
                                            <p:cond delay="0"/>
                                          </p:stCondLst>
                                        </p:cTn>
                                        <p:tgtEl>
                                          <p:spTgt spid="314430"/>
                                        </p:tgtEl>
                                        <p:attrNameLst>
                                          <p:attrName>style.visibility</p:attrName>
                                        </p:attrNameLst>
                                      </p:cBhvr>
                                      <p:to>
                                        <p:strVal val="visible"/>
                                      </p:to>
                                    </p:set>
                                    <p:animEffect transition="in" filter="wipe(down)">
                                      <p:cBhvr>
                                        <p:cTn id="270" dur="3000"/>
                                        <p:tgtEl>
                                          <p:spTgt spid="314430"/>
                                        </p:tgtEl>
                                      </p:cBhvr>
                                    </p:animEffect>
                                  </p:childTnLst>
                                </p:cTn>
                              </p:par>
                            </p:childTnLst>
                          </p:cTn>
                        </p:par>
                        <p:par>
                          <p:cTn id="271" fill="hold">
                            <p:stCondLst>
                              <p:cond delay="6000"/>
                            </p:stCondLst>
                            <p:childTnLst>
                              <p:par>
                                <p:cTn id="272" presetID="22" presetClass="entr" presetSubtype="8" fill="hold" grpId="0" nodeType="afterEffect">
                                  <p:stCondLst>
                                    <p:cond delay="0"/>
                                  </p:stCondLst>
                                  <p:childTnLst>
                                    <p:set>
                                      <p:cBhvr>
                                        <p:cTn id="273" dur="1" fill="hold">
                                          <p:stCondLst>
                                            <p:cond delay="0"/>
                                          </p:stCondLst>
                                        </p:cTn>
                                        <p:tgtEl>
                                          <p:spTgt spid="314425"/>
                                        </p:tgtEl>
                                        <p:attrNameLst>
                                          <p:attrName>style.visibility</p:attrName>
                                        </p:attrNameLst>
                                      </p:cBhvr>
                                      <p:to>
                                        <p:strVal val="visible"/>
                                      </p:to>
                                    </p:set>
                                    <p:animEffect transition="in" filter="wipe(left)">
                                      <p:cBhvr>
                                        <p:cTn id="274" dur="3000"/>
                                        <p:tgtEl>
                                          <p:spTgt spid="314425"/>
                                        </p:tgtEl>
                                      </p:cBhvr>
                                    </p:animEffect>
                                  </p:childTnLst>
                                </p:cTn>
                              </p:par>
                            </p:childTnLst>
                          </p:cTn>
                        </p:par>
                        <p:par>
                          <p:cTn id="275" fill="hold">
                            <p:stCondLst>
                              <p:cond delay="9000"/>
                            </p:stCondLst>
                            <p:childTnLst>
                              <p:par>
                                <p:cTn id="276" presetID="22" presetClass="entr" presetSubtype="1" fill="hold" grpId="0" nodeType="afterEffect">
                                  <p:stCondLst>
                                    <p:cond delay="0"/>
                                  </p:stCondLst>
                                  <p:childTnLst>
                                    <p:set>
                                      <p:cBhvr>
                                        <p:cTn id="277" dur="1" fill="hold">
                                          <p:stCondLst>
                                            <p:cond delay="0"/>
                                          </p:stCondLst>
                                        </p:cTn>
                                        <p:tgtEl>
                                          <p:spTgt spid="314424"/>
                                        </p:tgtEl>
                                        <p:attrNameLst>
                                          <p:attrName>style.visibility</p:attrName>
                                        </p:attrNameLst>
                                      </p:cBhvr>
                                      <p:to>
                                        <p:strVal val="visible"/>
                                      </p:to>
                                    </p:set>
                                    <p:animEffect transition="in" filter="wipe(up)">
                                      <p:cBhvr>
                                        <p:cTn id="278" dur="3000"/>
                                        <p:tgtEl>
                                          <p:spTgt spid="314424"/>
                                        </p:tgtEl>
                                      </p:cBhvr>
                                    </p:animEffect>
                                  </p:childTnLst>
                                </p:cTn>
                              </p:par>
                            </p:childTnLst>
                          </p:cTn>
                        </p:par>
                        <p:par>
                          <p:cTn id="279" fill="hold">
                            <p:stCondLst>
                              <p:cond delay="12000"/>
                            </p:stCondLst>
                            <p:childTnLst>
                              <p:par>
                                <p:cTn id="280" presetID="22" presetClass="entr" presetSubtype="4" fill="hold" grpId="0" nodeType="afterEffect">
                                  <p:stCondLst>
                                    <p:cond delay="0"/>
                                  </p:stCondLst>
                                  <p:childTnLst>
                                    <p:set>
                                      <p:cBhvr>
                                        <p:cTn id="281" dur="1" fill="hold">
                                          <p:stCondLst>
                                            <p:cond delay="0"/>
                                          </p:stCondLst>
                                        </p:cTn>
                                        <p:tgtEl>
                                          <p:spTgt spid="314431"/>
                                        </p:tgtEl>
                                        <p:attrNameLst>
                                          <p:attrName>style.visibility</p:attrName>
                                        </p:attrNameLst>
                                      </p:cBhvr>
                                      <p:to>
                                        <p:strVal val="visible"/>
                                      </p:to>
                                    </p:set>
                                    <p:animEffect transition="in" filter="wipe(down)">
                                      <p:cBhvr>
                                        <p:cTn id="282" dur="3000"/>
                                        <p:tgtEl>
                                          <p:spTgt spid="314431"/>
                                        </p:tgtEl>
                                      </p:cBhvr>
                                    </p:animEffect>
                                  </p:childTnLst>
                                </p:cTn>
                              </p:par>
                            </p:childTnLst>
                          </p:cTn>
                        </p:par>
                      </p:childTnLst>
                    </p:cTn>
                  </p:par>
                  <p:par>
                    <p:cTn id="283" fill="hold">
                      <p:stCondLst>
                        <p:cond delay="indefinite"/>
                      </p:stCondLst>
                      <p:childTnLst>
                        <p:par>
                          <p:cTn id="284" fill="hold">
                            <p:stCondLst>
                              <p:cond delay="0"/>
                            </p:stCondLst>
                            <p:childTnLst>
                              <p:par>
                                <p:cTn id="285" presetID="22" presetClass="entr" presetSubtype="1" fill="hold" grpId="0" nodeType="clickEffect">
                                  <p:stCondLst>
                                    <p:cond delay="0"/>
                                  </p:stCondLst>
                                  <p:childTnLst>
                                    <p:set>
                                      <p:cBhvr>
                                        <p:cTn id="286" dur="1" fill="hold">
                                          <p:stCondLst>
                                            <p:cond delay="0"/>
                                          </p:stCondLst>
                                        </p:cTn>
                                        <p:tgtEl>
                                          <p:spTgt spid="314432"/>
                                        </p:tgtEl>
                                        <p:attrNameLst>
                                          <p:attrName>style.visibility</p:attrName>
                                        </p:attrNameLst>
                                      </p:cBhvr>
                                      <p:to>
                                        <p:strVal val="visible"/>
                                      </p:to>
                                    </p:set>
                                    <p:animEffect transition="in" filter="wipe(up)">
                                      <p:cBhvr>
                                        <p:cTn id="287" dur="1000"/>
                                        <p:tgtEl>
                                          <p:spTgt spid="314432"/>
                                        </p:tgtEl>
                                      </p:cBhvr>
                                    </p:animEffect>
                                  </p:childTnLst>
                                </p:cTn>
                              </p:par>
                            </p:childTnLst>
                          </p:cTn>
                        </p:par>
                      </p:childTnLst>
                    </p:cTn>
                  </p:par>
                  <p:par>
                    <p:cTn id="288" fill="hold">
                      <p:stCondLst>
                        <p:cond delay="indefinite"/>
                      </p:stCondLst>
                      <p:childTnLst>
                        <p:par>
                          <p:cTn id="289" fill="hold">
                            <p:stCondLst>
                              <p:cond delay="0"/>
                            </p:stCondLst>
                            <p:childTnLst>
                              <p:par>
                                <p:cTn id="290" presetID="22" presetClass="entr" presetSubtype="4" fill="hold" grpId="0" nodeType="clickEffect">
                                  <p:stCondLst>
                                    <p:cond delay="0"/>
                                  </p:stCondLst>
                                  <p:childTnLst>
                                    <p:set>
                                      <p:cBhvr>
                                        <p:cTn id="291" dur="1" fill="hold">
                                          <p:stCondLst>
                                            <p:cond delay="0"/>
                                          </p:stCondLst>
                                        </p:cTn>
                                        <p:tgtEl>
                                          <p:spTgt spid="314433"/>
                                        </p:tgtEl>
                                        <p:attrNameLst>
                                          <p:attrName>style.visibility</p:attrName>
                                        </p:attrNameLst>
                                      </p:cBhvr>
                                      <p:to>
                                        <p:strVal val="visible"/>
                                      </p:to>
                                    </p:set>
                                    <p:animEffect transition="in" filter="wipe(down)">
                                      <p:cBhvr>
                                        <p:cTn id="292" dur="500"/>
                                        <p:tgtEl>
                                          <p:spTgt spid="314433"/>
                                        </p:tgtEl>
                                      </p:cBhvr>
                                    </p:animEffect>
                                  </p:childTnLst>
                                </p:cTn>
                              </p:par>
                            </p:childTnLst>
                          </p:cTn>
                        </p:par>
                        <p:par>
                          <p:cTn id="293" fill="hold">
                            <p:stCondLst>
                              <p:cond delay="500"/>
                            </p:stCondLst>
                            <p:childTnLst>
                              <p:par>
                                <p:cTn id="294" presetID="22" presetClass="entr" presetSubtype="4" fill="hold" grpId="1" nodeType="afterEffect">
                                  <p:stCondLst>
                                    <p:cond delay="0"/>
                                  </p:stCondLst>
                                  <p:childTnLst>
                                    <p:set>
                                      <p:cBhvr>
                                        <p:cTn id="295" dur="1" fill="hold">
                                          <p:stCondLst>
                                            <p:cond delay="0"/>
                                          </p:stCondLst>
                                        </p:cTn>
                                        <p:tgtEl>
                                          <p:spTgt spid="314433"/>
                                        </p:tgtEl>
                                        <p:attrNameLst>
                                          <p:attrName>style.visibility</p:attrName>
                                        </p:attrNameLst>
                                      </p:cBhvr>
                                      <p:to>
                                        <p:strVal val="visible"/>
                                      </p:to>
                                    </p:set>
                                    <p:animEffect transition="in" filter="wipe(down)">
                                      <p:cBhvr>
                                        <p:cTn id="296" dur="1000"/>
                                        <p:tgtEl>
                                          <p:spTgt spid="314433"/>
                                        </p:tgtEl>
                                      </p:cBhvr>
                                    </p:animEffect>
                                  </p:childTnLst>
                                </p:cTn>
                              </p:par>
                              <p:par>
                                <p:cTn id="297" presetID="22" presetClass="entr" presetSubtype="4" fill="hold" grpId="0" nodeType="withEffect">
                                  <p:stCondLst>
                                    <p:cond delay="0"/>
                                  </p:stCondLst>
                                  <p:childTnLst>
                                    <p:set>
                                      <p:cBhvr>
                                        <p:cTn id="298" dur="1" fill="hold">
                                          <p:stCondLst>
                                            <p:cond delay="0"/>
                                          </p:stCondLst>
                                        </p:cTn>
                                        <p:tgtEl>
                                          <p:spTgt spid="64"/>
                                        </p:tgtEl>
                                        <p:attrNameLst>
                                          <p:attrName>style.visibility</p:attrName>
                                        </p:attrNameLst>
                                      </p:cBhvr>
                                      <p:to>
                                        <p:strVal val="visible"/>
                                      </p:to>
                                    </p:set>
                                    <p:animEffect transition="in" filter="wipe(down)">
                                      <p:cBhvr>
                                        <p:cTn id="299" dur="2000"/>
                                        <p:tgtEl>
                                          <p:spTgt spid="64"/>
                                        </p:tgtEl>
                                      </p:cBhvr>
                                    </p:animEffect>
                                  </p:childTnLst>
                                </p:cTn>
                              </p:par>
                            </p:childTnLst>
                          </p:cTn>
                        </p:par>
                        <p:par>
                          <p:cTn id="300" fill="hold">
                            <p:stCondLst>
                              <p:cond delay="2500"/>
                            </p:stCondLst>
                            <p:childTnLst>
                              <p:par>
                                <p:cTn id="301" presetID="22" presetClass="entr" presetSubtype="1" fill="hold" grpId="0" nodeType="afterEffect">
                                  <p:stCondLst>
                                    <p:cond delay="0"/>
                                  </p:stCondLst>
                                  <p:childTnLst>
                                    <p:set>
                                      <p:cBhvr>
                                        <p:cTn id="302" dur="1" fill="hold">
                                          <p:stCondLst>
                                            <p:cond delay="0"/>
                                          </p:stCondLst>
                                        </p:cTn>
                                        <p:tgtEl>
                                          <p:spTgt spid="65"/>
                                        </p:tgtEl>
                                        <p:attrNameLst>
                                          <p:attrName>style.visibility</p:attrName>
                                        </p:attrNameLst>
                                      </p:cBhvr>
                                      <p:to>
                                        <p:strVal val="visible"/>
                                      </p:to>
                                    </p:set>
                                    <p:animEffect transition="in" filter="wipe(up)">
                                      <p:cBhvr>
                                        <p:cTn id="303" dur="1000"/>
                                        <p:tgtEl>
                                          <p:spTgt spid="65"/>
                                        </p:tgtEl>
                                      </p:cBhvr>
                                    </p:animEffect>
                                  </p:childTnLst>
                                </p:cTn>
                              </p:par>
                            </p:childTnLst>
                          </p:cTn>
                        </p:par>
                      </p:childTnLst>
                    </p:cTn>
                  </p:par>
                  <p:par>
                    <p:cTn id="304" fill="hold">
                      <p:stCondLst>
                        <p:cond delay="indefinite"/>
                      </p:stCondLst>
                      <p:childTnLst>
                        <p:par>
                          <p:cTn id="305" fill="hold">
                            <p:stCondLst>
                              <p:cond delay="0"/>
                            </p:stCondLst>
                            <p:childTnLst>
                              <p:par>
                                <p:cTn id="306" presetID="10" presetClass="exit" presetSubtype="0" fill="hold" grpId="1" nodeType="clickEffect">
                                  <p:stCondLst>
                                    <p:cond delay="0"/>
                                  </p:stCondLst>
                                  <p:childTnLst>
                                    <p:animEffect transition="out" filter="fade">
                                      <p:cBhvr>
                                        <p:cTn id="307" dur="2000"/>
                                        <p:tgtEl>
                                          <p:spTgt spid="314379"/>
                                        </p:tgtEl>
                                      </p:cBhvr>
                                    </p:animEffect>
                                    <p:set>
                                      <p:cBhvr>
                                        <p:cTn id="308" dur="1" fill="hold">
                                          <p:stCondLst>
                                            <p:cond delay="1999"/>
                                          </p:stCondLst>
                                        </p:cTn>
                                        <p:tgtEl>
                                          <p:spTgt spid="314379"/>
                                        </p:tgtEl>
                                        <p:attrNameLst>
                                          <p:attrName>style.visibility</p:attrName>
                                        </p:attrNameLst>
                                      </p:cBhvr>
                                      <p:to>
                                        <p:strVal val="hidden"/>
                                      </p:to>
                                    </p:set>
                                  </p:childTnLst>
                                </p:cTn>
                              </p:par>
                            </p:childTnLst>
                          </p:cTn>
                        </p:par>
                      </p:childTnLst>
                    </p:cTn>
                  </p:par>
                  <p:par>
                    <p:cTn id="309" fill="hold">
                      <p:stCondLst>
                        <p:cond delay="indefinite"/>
                      </p:stCondLst>
                      <p:childTnLst>
                        <p:par>
                          <p:cTn id="310" fill="hold">
                            <p:stCondLst>
                              <p:cond delay="0"/>
                            </p:stCondLst>
                            <p:childTnLst>
                              <p:par>
                                <p:cTn id="311" presetID="10" presetClass="entr" presetSubtype="0" fill="hold" grpId="1" nodeType="clickEffect">
                                  <p:stCondLst>
                                    <p:cond delay="0"/>
                                  </p:stCondLst>
                                  <p:childTnLst>
                                    <p:set>
                                      <p:cBhvr>
                                        <p:cTn id="312" dur="1" fill="hold">
                                          <p:stCondLst>
                                            <p:cond delay="0"/>
                                          </p:stCondLst>
                                        </p:cTn>
                                        <p:tgtEl>
                                          <p:spTgt spid="64"/>
                                        </p:tgtEl>
                                        <p:attrNameLst>
                                          <p:attrName>style.visibility</p:attrName>
                                        </p:attrNameLst>
                                      </p:cBhvr>
                                      <p:to>
                                        <p:strVal val="visible"/>
                                      </p:to>
                                    </p:set>
                                    <p:animEffect transition="in" filter="fade">
                                      <p:cBhvr>
                                        <p:cTn id="313" dur="20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4374" grpId="0" animBg="1"/>
      <p:bldP spid="314433" grpId="0" animBg="1"/>
      <p:bldP spid="314433" grpId="1" animBg="1"/>
      <p:bldP spid="314430" grpId="0" animBg="1"/>
      <p:bldP spid="314402" grpId="0" animBg="1"/>
      <p:bldP spid="314423" grpId="0" animBg="1"/>
      <p:bldP spid="314417" grpId="0" animBg="1"/>
      <p:bldP spid="314424" grpId="0" animBg="1"/>
      <p:bldP spid="314425" grpId="0" animBg="1"/>
      <p:bldP spid="314418" grpId="0" animBg="1"/>
      <p:bldP spid="314422" grpId="0" animBg="1"/>
      <p:bldP spid="314400" grpId="0" animBg="1"/>
      <p:bldP spid="314411" grpId="0" animBg="1"/>
      <p:bldP spid="314404" grpId="0" animBg="1"/>
      <p:bldP spid="314414" grpId="0" animBg="1"/>
      <p:bldP spid="314387" grpId="0" animBg="1"/>
      <p:bldP spid="314370" grpId="0" animBg="1"/>
      <p:bldP spid="314371" grpId="0"/>
      <p:bldP spid="314372" grpId="0" animBg="1"/>
      <p:bldP spid="314373" grpId="0" animBg="1"/>
      <p:bldP spid="314375" grpId="0" animBg="1"/>
      <p:bldP spid="314375" grpId="1" animBg="1"/>
      <p:bldP spid="314376" grpId="0" animBg="1"/>
      <p:bldP spid="314377" grpId="0" animBg="1"/>
      <p:bldP spid="314378" grpId="0" animBg="1"/>
      <p:bldP spid="314379" grpId="0" animBg="1"/>
      <p:bldP spid="314379" grpId="1" animBg="1"/>
      <p:bldP spid="314380" grpId="0" animBg="1"/>
      <p:bldP spid="314381" grpId="0" animBg="1"/>
      <p:bldP spid="314382" grpId="0" animBg="1"/>
      <p:bldP spid="314383" grpId="0" animBg="1"/>
      <p:bldP spid="314384" grpId="0" animBg="1"/>
      <p:bldP spid="314385" grpId="0" animBg="1"/>
      <p:bldP spid="314386" grpId="0" animBg="1"/>
      <p:bldP spid="314388" grpId="0" animBg="1"/>
      <p:bldP spid="314389" grpId="0" animBg="1"/>
      <p:bldP spid="314390" grpId="0" animBg="1"/>
      <p:bldP spid="314391" grpId="0" animBg="1"/>
      <p:bldP spid="314392" grpId="0" animBg="1"/>
      <p:bldP spid="314393" grpId="0" animBg="1"/>
      <p:bldP spid="314394" grpId="0" animBg="1"/>
      <p:bldP spid="314395" grpId="0" animBg="1"/>
      <p:bldP spid="314396" grpId="0" animBg="1"/>
      <p:bldP spid="314397" grpId="0" animBg="1"/>
      <p:bldP spid="314398" grpId="0" animBg="1"/>
      <p:bldP spid="314399" grpId="0" animBg="1"/>
      <p:bldP spid="314401" grpId="0" animBg="1"/>
      <p:bldP spid="314403" grpId="0" animBg="1"/>
      <p:bldP spid="314405" grpId="0" animBg="1"/>
      <p:bldP spid="314406" grpId="0" animBg="1"/>
      <p:bldP spid="314407" grpId="0" animBg="1"/>
      <p:bldP spid="314409" grpId="0" animBg="1"/>
      <p:bldP spid="314410" grpId="0" animBg="1"/>
      <p:bldP spid="314412" grpId="0" animBg="1"/>
      <p:bldP spid="314413" grpId="0" animBg="1"/>
      <p:bldP spid="314415" grpId="0" animBg="1"/>
      <p:bldP spid="314416" grpId="0" animBg="1"/>
      <p:bldP spid="314419" grpId="0" animBg="1"/>
      <p:bldP spid="314420" grpId="0" animBg="1"/>
      <p:bldP spid="314421" grpId="0" animBg="1"/>
      <p:bldP spid="314426" grpId="0" animBg="1"/>
      <p:bldP spid="314427" grpId="0" animBg="1"/>
      <p:bldP spid="314428" grpId="0" animBg="1"/>
      <p:bldP spid="314431" grpId="0" animBg="1"/>
      <p:bldP spid="314432" grpId="0" animBg="1"/>
      <p:bldP spid="64" grpId="0" animBg="1"/>
      <p:bldP spid="64" grpId="1" animBg="1"/>
      <p:bldP spid="6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2" name="Picture 2"/>
          <p:cNvPicPr>
            <a:picLocks noChangeAspect="1" noChangeArrowheads="1"/>
          </p:cNvPicPr>
          <p:nvPr/>
        </p:nvPicPr>
        <p:blipFill>
          <a:blip r:embed="rId2"/>
          <a:srcRect/>
          <a:stretch>
            <a:fillRect/>
          </a:stretch>
        </p:blipFill>
        <p:spPr bwMode="auto">
          <a:xfrm>
            <a:off x="214282" y="2643182"/>
            <a:ext cx="3714776" cy="4038313"/>
          </a:xfrm>
          <a:prstGeom prst="rect">
            <a:avLst/>
          </a:prstGeom>
          <a:noFill/>
        </p:spPr>
      </p:pic>
      <p:sp>
        <p:nvSpPr>
          <p:cNvPr id="71683" name="Rectangle 3"/>
          <p:cNvSpPr>
            <a:spLocks noChangeArrowheads="1"/>
          </p:cNvSpPr>
          <p:nvPr/>
        </p:nvSpPr>
        <p:spPr bwMode="auto">
          <a:xfrm>
            <a:off x="4643438" y="25400"/>
            <a:ext cx="4500562" cy="923330"/>
          </a:xfrm>
          <a:prstGeom prst="rect">
            <a:avLst/>
          </a:prstGeom>
          <a:noFill/>
          <a:ln w="9525">
            <a:noFill/>
            <a:miter lim="800000"/>
            <a:headEnd/>
            <a:tailEnd/>
          </a:ln>
          <a:effectLst/>
        </p:spPr>
        <p:txBody>
          <a:bodyPr wrap="square">
            <a:spAutoFit/>
          </a:bodyPr>
          <a:lstStyle/>
          <a:p>
            <a:pPr algn="ctr"/>
            <a:r>
              <a:rPr lang="ru-RU" b="1" dirty="0" smtClean="0">
                <a:solidFill>
                  <a:schemeClr val="bg1"/>
                </a:solidFill>
              </a:rPr>
              <a:t>ПРИМЕР: Построить линию пересечения </a:t>
            </a:r>
          </a:p>
          <a:p>
            <a:pPr algn="ctr"/>
            <a:r>
              <a:rPr lang="ru-RU" b="1" dirty="0" smtClean="0">
                <a:solidFill>
                  <a:schemeClr val="bg1"/>
                </a:solidFill>
              </a:rPr>
              <a:t>сферы с </a:t>
            </a:r>
            <a:r>
              <a:rPr lang="ru-RU" b="1" dirty="0">
                <a:solidFill>
                  <a:schemeClr val="bg1"/>
                </a:solidFill>
              </a:rPr>
              <a:t>конусом вращения </a:t>
            </a:r>
          </a:p>
        </p:txBody>
      </p:sp>
      <p:sp>
        <p:nvSpPr>
          <p:cNvPr id="71684" name="Rectangle 4"/>
          <p:cNvSpPr>
            <a:spLocks noChangeArrowheads="1"/>
          </p:cNvSpPr>
          <p:nvPr/>
        </p:nvSpPr>
        <p:spPr bwMode="auto">
          <a:xfrm>
            <a:off x="4857752" y="1214422"/>
            <a:ext cx="4176713" cy="3749675"/>
          </a:xfrm>
          <a:prstGeom prst="rect">
            <a:avLst/>
          </a:prstGeom>
          <a:solidFill>
            <a:srgbClr val="EAFF9F"/>
          </a:solidFill>
          <a:ln w="9525">
            <a:noFill/>
            <a:miter lim="800000"/>
            <a:headEnd/>
            <a:tailEnd/>
          </a:ln>
          <a:effectLst>
            <a:outerShdw dist="107763" dir="2700000" algn="ctr" rotWithShape="0">
              <a:schemeClr val="bg2">
                <a:alpha val="50000"/>
              </a:schemeClr>
            </a:outerShdw>
          </a:effectLst>
        </p:spPr>
        <p:txBody>
          <a:bodyPr anchor="ctr">
            <a:spAutoFit/>
          </a:bodyPr>
          <a:lstStyle/>
          <a:p>
            <a:pPr algn="ctr"/>
            <a:r>
              <a:rPr lang="ru-RU" sz="2000" dirty="0">
                <a:solidFill>
                  <a:srgbClr val="990000"/>
                </a:solidFill>
              </a:rPr>
              <a:t>Для построения линии пересечения заданных поверхностей удобно в качестве вспомогательных поверхностей использовать ряд горизонтальных плоскостей, перпендикулярных оси конуса, которые пересекают сферу и конус по окружностям. На пересечении этих окружностей находят точки искомой линии пересечения</a:t>
            </a:r>
          </a:p>
        </p:txBody>
      </p:sp>
      <p:sp>
        <p:nvSpPr>
          <p:cNvPr id="71685" name="Rectangle 5"/>
          <p:cNvSpPr>
            <a:spLocks noChangeArrowheads="1"/>
          </p:cNvSpPr>
          <p:nvPr/>
        </p:nvSpPr>
        <p:spPr bwMode="auto">
          <a:xfrm>
            <a:off x="4787900" y="4941888"/>
            <a:ext cx="4211638" cy="1465262"/>
          </a:xfrm>
          <a:prstGeom prst="rect">
            <a:avLst/>
          </a:prstGeom>
          <a:solidFill>
            <a:srgbClr val="D9FEFF"/>
          </a:solidFill>
          <a:ln w="9525">
            <a:noFill/>
            <a:miter lim="800000"/>
            <a:headEnd/>
            <a:tailEnd/>
          </a:ln>
          <a:effectLst>
            <a:outerShdw dist="107763" dir="2700000" algn="ctr" rotWithShape="0">
              <a:schemeClr val="bg2">
                <a:alpha val="50000"/>
              </a:schemeClr>
            </a:outerShdw>
          </a:effectLst>
        </p:spPr>
        <p:txBody>
          <a:bodyPr anchor="ctr">
            <a:spAutoFit/>
          </a:bodyPr>
          <a:lstStyle/>
          <a:p>
            <a:pPr algn="ctr"/>
            <a:r>
              <a:rPr lang="ru-RU" b="1" dirty="0">
                <a:solidFill>
                  <a:schemeClr val="accent2"/>
                </a:solidFill>
              </a:rPr>
              <a:t>Так как пересекаются две поверхности второго порядка, линией пересечения будет пространственная кривая четвертого порядка</a:t>
            </a:r>
          </a:p>
        </p:txBody>
      </p:sp>
      <p:pic>
        <p:nvPicPr>
          <p:cNvPr id="6" name="Рисунок 1"/>
          <p:cNvPicPr>
            <a:picLocks noChangeAspect="1" noChangeArrowheads="1"/>
          </p:cNvPicPr>
          <p:nvPr/>
        </p:nvPicPr>
        <p:blipFill>
          <a:blip r:embed="rId3" cstate="print"/>
          <a:srcRect/>
          <a:stretch>
            <a:fillRect/>
          </a:stretch>
        </p:blipFill>
        <p:spPr bwMode="auto">
          <a:xfrm>
            <a:off x="0" y="0"/>
            <a:ext cx="2428860" cy="2428838"/>
          </a:xfrm>
          <a:prstGeom prst="rect">
            <a:avLst/>
          </a:prstGeom>
          <a:noFill/>
          <a:ln w="9525">
            <a:noFill/>
            <a:miter lim="800000"/>
            <a:headEnd/>
            <a:tailEnd/>
          </a:ln>
        </p:spPr>
      </p:pic>
      <p:pic>
        <p:nvPicPr>
          <p:cNvPr id="7" name="Picture 2"/>
          <p:cNvPicPr>
            <a:picLocks noChangeAspect="1" noChangeArrowheads="1"/>
          </p:cNvPicPr>
          <p:nvPr/>
        </p:nvPicPr>
        <p:blipFill>
          <a:blip r:embed="rId4" cstate="print">
            <a:extLst>
              <a:ext uri="28A0092B-C50C-407e-A947-70E740481C1C">
                <a14:useLocalDpi xmlns="" xmlns:a14="http://schemas.microsoft.com/office/drawing/2007/7/7/main" val="0"/>
              </a:ext>
            </a:extLst>
          </a:blip>
          <a:srcRect/>
          <a:stretch>
            <a:fillRect/>
          </a:stretch>
        </p:blipFill>
        <p:spPr bwMode="auto">
          <a:xfrm>
            <a:off x="2357422" y="1"/>
            <a:ext cx="2981391" cy="2214554"/>
          </a:xfrm>
          <a:prstGeom prst="rect">
            <a:avLst/>
          </a:prstGeom>
          <a:noFill/>
          <a:extLst>
            <a:ext uri="{909E8E84-426E-40dd-AFC4-6F175D3DCCD1}">
              <a14:hiddenFill xmlns="" xmlns:a14="http://schemas.microsoft.com/office/drawing/2007/7/7/main">
                <a:solidFill>
                  <a:schemeClr val="accent1"/>
                </a:solidFill>
              </a14:hiddenFill>
            </a:ext>
            <a:ext uri="{91240B29-F687-4f45-9708-019B960494DF}">
              <a14:hiddenLine xmlns="" xmlns:a14="http://schemas.microsoft.com/office/drawing/2007/7/7/main" w="9525">
                <a:solidFill>
                  <a:schemeClr val="tx1"/>
                </a:solidFill>
                <a:miter lim="800000"/>
                <a:headEnd/>
                <a:tailEnd/>
              </a14:hiddenLine>
            </a:ext>
            <a:ext uri="{AF507438-7753-43e0-B8FC-AC1667EBCBE1}">
              <a14:hiddenEffects xmlns="" xmlns:a14="http://schemas.microsoft.com/office/drawing/2007/7/7/main">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Рисунок 3"/>
          <p:cNvPicPr>
            <a:picLocks noChangeAspect="1" noChangeArrowheads="1"/>
          </p:cNvPicPr>
          <p:nvPr/>
        </p:nvPicPr>
        <p:blipFill>
          <a:blip r:embed="rId2" cstate="print"/>
          <a:srcRect/>
          <a:stretch>
            <a:fillRect/>
          </a:stretch>
        </p:blipFill>
        <p:spPr bwMode="auto">
          <a:xfrm>
            <a:off x="5214942" y="214290"/>
            <a:ext cx="2643206" cy="2574465"/>
          </a:xfrm>
          <a:prstGeom prst="rect">
            <a:avLst/>
          </a:prstGeom>
          <a:noFill/>
          <a:ln w="9525">
            <a:noFill/>
            <a:miter lim="800000"/>
            <a:headEnd/>
            <a:tailEnd/>
          </a:ln>
        </p:spPr>
      </p:pic>
      <p:sp>
        <p:nvSpPr>
          <p:cNvPr id="10" name="TextBox 9"/>
          <p:cNvSpPr txBox="1"/>
          <p:nvPr/>
        </p:nvSpPr>
        <p:spPr>
          <a:xfrm>
            <a:off x="4357686" y="3929066"/>
            <a:ext cx="4786314" cy="2308324"/>
          </a:xfrm>
          <a:prstGeom prst="rect">
            <a:avLst/>
          </a:prstGeom>
          <a:noFill/>
        </p:spPr>
        <p:txBody>
          <a:bodyPr wrap="square" rtlCol="0">
            <a:spAutoFit/>
          </a:bodyPr>
          <a:lstStyle/>
          <a:p>
            <a:r>
              <a:rPr lang="ru-RU" sz="1600" b="1" dirty="0" smtClean="0">
                <a:solidFill>
                  <a:schemeClr val="bg1"/>
                </a:solidFill>
              </a:rPr>
              <a:t>Конус и сфера имеют общую плоскость симметрии Ф (Ф1), параллельную П2, с помощью которой находятся точки линии пересечения. Точки  А  и  В - на  фронтальном   очерке,  являются  </a:t>
            </a:r>
            <a:r>
              <a:rPr lang="ru-RU" sz="1600" b="1" dirty="0" smtClean="0">
                <a:solidFill>
                  <a:srgbClr val="00B050"/>
                </a:solidFill>
              </a:rPr>
              <a:t>экстремальными:   </a:t>
            </a:r>
            <a:r>
              <a:rPr lang="ru-RU" sz="1600" b="1" dirty="0" smtClean="0">
                <a:solidFill>
                  <a:schemeClr val="bg1"/>
                </a:solidFill>
              </a:rPr>
              <a:t>наиболее  высокой   и низкой . Плоскость Ф (Ф1) пересекает конус по очерковым образующим </a:t>
            </a:r>
            <a:r>
              <a:rPr lang="ru-RU" sz="1600" b="1" dirty="0" err="1" smtClean="0">
                <a:solidFill>
                  <a:schemeClr val="bg1"/>
                </a:solidFill>
              </a:rPr>
              <a:t>ℓ</a:t>
            </a:r>
            <a:r>
              <a:rPr lang="ru-RU" sz="1600" b="1" dirty="0" smtClean="0">
                <a:solidFill>
                  <a:schemeClr val="bg1"/>
                </a:solidFill>
              </a:rPr>
              <a:t>, а сферу – по главному меридиану </a:t>
            </a:r>
            <a:r>
              <a:rPr lang="en-US" sz="1600" b="1" dirty="0" smtClean="0">
                <a:solidFill>
                  <a:schemeClr val="bg1"/>
                </a:solidFill>
              </a:rPr>
              <a:t>m</a:t>
            </a:r>
            <a:endParaRPr lang="ru-RU" sz="1600" dirty="0">
              <a:solidFill>
                <a:schemeClr val="bg1"/>
              </a:solidFill>
            </a:endParaRPr>
          </a:p>
        </p:txBody>
      </p:sp>
      <p:sp>
        <p:nvSpPr>
          <p:cNvPr id="8199" name="Rectangle 7"/>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cxnSp>
        <p:nvCxnSpPr>
          <p:cNvPr id="14" name="Прямая соединительная линия 13"/>
          <p:cNvCxnSpPr/>
          <p:nvPr/>
        </p:nvCxnSpPr>
        <p:spPr>
          <a:xfrm>
            <a:off x="5152624" y="1224136"/>
            <a:ext cx="0" cy="252028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Прямая соединительная линия 15"/>
          <p:cNvCxnSpPr/>
          <p:nvPr/>
        </p:nvCxnSpPr>
        <p:spPr>
          <a:xfrm flipV="1">
            <a:off x="5143504" y="2088232"/>
            <a:ext cx="2889440" cy="1648204"/>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8" name="Прямая соединительная линия 17"/>
          <p:cNvCxnSpPr/>
          <p:nvPr/>
        </p:nvCxnSpPr>
        <p:spPr>
          <a:xfrm flipV="1">
            <a:off x="8032944" y="0"/>
            <a:ext cx="0" cy="208823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0" name="Прямая соединительная линия 19"/>
          <p:cNvCxnSpPr/>
          <p:nvPr/>
        </p:nvCxnSpPr>
        <p:spPr>
          <a:xfrm flipH="1">
            <a:off x="5152624" y="0"/>
            <a:ext cx="2880320" cy="1224136"/>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5080616" y="1152128"/>
            <a:ext cx="576064" cy="584775"/>
          </a:xfrm>
          <a:prstGeom prst="rect">
            <a:avLst/>
          </a:prstGeom>
          <a:noFill/>
          <a:ln>
            <a:noFill/>
          </a:ln>
        </p:spPr>
        <p:txBody>
          <a:bodyPr wrap="square" rtlCol="0">
            <a:spAutoFit/>
          </a:bodyPr>
          <a:lstStyle/>
          <a:p>
            <a:r>
              <a:rPr lang="ru-RU" sz="3200" b="1" i="1" dirty="0" smtClean="0"/>
              <a:t>Ф</a:t>
            </a:r>
            <a:endParaRPr lang="ru-RU" sz="3200" b="1" i="1" dirty="0"/>
          </a:p>
        </p:txBody>
      </p:sp>
      <p:cxnSp>
        <p:nvCxnSpPr>
          <p:cNvPr id="15" name="Прямая со стрелкой 14"/>
          <p:cNvCxnSpPr/>
          <p:nvPr/>
        </p:nvCxnSpPr>
        <p:spPr>
          <a:xfrm rot="16200000" flipH="1">
            <a:off x="857224" y="928670"/>
            <a:ext cx="214314" cy="214314"/>
          </a:xfrm>
          <a:prstGeom prst="straightConnector1">
            <a:avLst/>
          </a:prstGeom>
          <a:ln>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23" name="Прямая соединительная линия 22"/>
          <p:cNvCxnSpPr/>
          <p:nvPr/>
        </p:nvCxnSpPr>
        <p:spPr>
          <a:xfrm rot="10800000">
            <a:off x="428596" y="928670"/>
            <a:ext cx="428628" cy="1588"/>
          </a:xfrm>
          <a:prstGeom prst="line">
            <a:avLst/>
          </a:prstGeom>
          <a:ln>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25" name="Прямая со стрелкой 24"/>
          <p:cNvCxnSpPr/>
          <p:nvPr/>
        </p:nvCxnSpPr>
        <p:spPr>
          <a:xfrm rot="5400000">
            <a:off x="2857488" y="3786190"/>
            <a:ext cx="285752" cy="285752"/>
          </a:xfrm>
          <a:prstGeom prst="straightConnector1">
            <a:avLst/>
          </a:prstGeom>
          <a:ln>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26" name="Прямая соединительная линия 25"/>
          <p:cNvCxnSpPr/>
          <p:nvPr/>
        </p:nvCxnSpPr>
        <p:spPr>
          <a:xfrm rot="10800000">
            <a:off x="3143240" y="3786190"/>
            <a:ext cx="428628" cy="1588"/>
          </a:xfrm>
          <a:prstGeom prst="line">
            <a:avLst/>
          </a:prstGeom>
          <a:ln>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27" name="Прямая со стрелкой 26"/>
          <p:cNvCxnSpPr/>
          <p:nvPr/>
        </p:nvCxnSpPr>
        <p:spPr>
          <a:xfrm rot="5400000">
            <a:off x="2357422" y="1071546"/>
            <a:ext cx="214314" cy="214314"/>
          </a:xfrm>
          <a:prstGeom prst="straightConnector1">
            <a:avLst/>
          </a:prstGeom>
          <a:ln>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28" name="Прямая соединительная линия 27"/>
          <p:cNvCxnSpPr/>
          <p:nvPr/>
        </p:nvCxnSpPr>
        <p:spPr>
          <a:xfrm rot="10800000">
            <a:off x="2571736" y="1071546"/>
            <a:ext cx="428628" cy="1588"/>
          </a:xfrm>
          <a:prstGeom prst="line">
            <a:avLst/>
          </a:prstGeom>
          <a:ln>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29" name="Прямая со стрелкой 28"/>
          <p:cNvCxnSpPr/>
          <p:nvPr/>
        </p:nvCxnSpPr>
        <p:spPr>
          <a:xfrm rot="16200000" flipH="1">
            <a:off x="857224" y="3929066"/>
            <a:ext cx="214314" cy="214314"/>
          </a:xfrm>
          <a:prstGeom prst="straightConnector1">
            <a:avLst/>
          </a:prstGeom>
          <a:ln>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30" name="Прямая соединительная линия 29"/>
          <p:cNvCxnSpPr/>
          <p:nvPr/>
        </p:nvCxnSpPr>
        <p:spPr>
          <a:xfrm rot="10800000">
            <a:off x="428596" y="3929066"/>
            <a:ext cx="428628" cy="1588"/>
          </a:xfrm>
          <a:prstGeom prst="line">
            <a:avLst/>
          </a:prstGeom>
          <a:ln>
            <a:solidFill>
              <a:srgbClr val="FFFF00"/>
            </a:solidFill>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2571736" y="714356"/>
            <a:ext cx="378630" cy="338554"/>
          </a:xfrm>
          <a:prstGeom prst="rect">
            <a:avLst/>
          </a:prstGeom>
          <a:noFill/>
          <a:ln>
            <a:noFill/>
          </a:ln>
        </p:spPr>
        <p:txBody>
          <a:bodyPr wrap="none" rtlCol="0">
            <a:spAutoFit/>
          </a:bodyPr>
          <a:lstStyle/>
          <a:p>
            <a:r>
              <a:rPr lang="ru-RU" sz="1600" dirty="0" smtClean="0">
                <a:solidFill>
                  <a:srgbClr val="FFFF00"/>
                </a:solidFill>
              </a:rPr>
              <a:t>ℓ2</a:t>
            </a:r>
            <a:endParaRPr lang="ru-RU" sz="1600" dirty="0">
              <a:solidFill>
                <a:srgbClr val="FFFF00"/>
              </a:solidFill>
            </a:endParaRPr>
          </a:p>
        </p:txBody>
      </p:sp>
      <p:sp>
        <p:nvSpPr>
          <p:cNvPr id="34" name="TextBox 33"/>
          <p:cNvSpPr txBox="1"/>
          <p:nvPr/>
        </p:nvSpPr>
        <p:spPr>
          <a:xfrm>
            <a:off x="3214678" y="3286124"/>
            <a:ext cx="343364" cy="338554"/>
          </a:xfrm>
          <a:prstGeom prst="rect">
            <a:avLst/>
          </a:prstGeom>
          <a:noFill/>
        </p:spPr>
        <p:txBody>
          <a:bodyPr wrap="none" rtlCol="0">
            <a:spAutoFit/>
          </a:bodyPr>
          <a:lstStyle/>
          <a:p>
            <a:r>
              <a:rPr lang="ru-RU" sz="1600" dirty="0" smtClean="0">
                <a:solidFill>
                  <a:srgbClr val="FFFF00"/>
                </a:solidFill>
              </a:rPr>
              <a:t>ℓ1</a:t>
            </a:r>
            <a:endParaRPr lang="ru-RU" sz="1600" dirty="0">
              <a:solidFill>
                <a:srgbClr val="FFFF00"/>
              </a:solidFill>
            </a:endParaRPr>
          </a:p>
        </p:txBody>
      </p:sp>
      <p:sp>
        <p:nvSpPr>
          <p:cNvPr id="36" name="TextBox 35"/>
          <p:cNvSpPr txBox="1"/>
          <p:nvPr/>
        </p:nvSpPr>
        <p:spPr>
          <a:xfrm>
            <a:off x="428596" y="3571876"/>
            <a:ext cx="426720" cy="338554"/>
          </a:xfrm>
          <a:prstGeom prst="rect">
            <a:avLst/>
          </a:prstGeom>
          <a:noFill/>
          <a:ln>
            <a:noFill/>
          </a:ln>
        </p:spPr>
        <p:txBody>
          <a:bodyPr wrap="none" rtlCol="0">
            <a:spAutoFit/>
          </a:bodyPr>
          <a:lstStyle/>
          <a:p>
            <a:r>
              <a:rPr lang="en-US" sz="1600" dirty="0" smtClean="0">
                <a:solidFill>
                  <a:srgbClr val="FFFF00"/>
                </a:solidFill>
              </a:rPr>
              <a:t>m</a:t>
            </a:r>
            <a:r>
              <a:rPr lang="ru-RU" sz="1200" dirty="0" smtClean="0">
                <a:solidFill>
                  <a:srgbClr val="FFFF00"/>
                </a:solidFill>
              </a:rPr>
              <a:t>1</a:t>
            </a:r>
            <a:endParaRPr lang="ru-RU" sz="1600" dirty="0">
              <a:solidFill>
                <a:srgbClr val="FFFF00"/>
              </a:solidFill>
            </a:endParaRPr>
          </a:p>
        </p:txBody>
      </p:sp>
      <p:sp>
        <p:nvSpPr>
          <p:cNvPr id="37" name="TextBox 36"/>
          <p:cNvSpPr txBox="1"/>
          <p:nvPr/>
        </p:nvSpPr>
        <p:spPr>
          <a:xfrm>
            <a:off x="357158" y="571480"/>
            <a:ext cx="437940" cy="338554"/>
          </a:xfrm>
          <a:prstGeom prst="rect">
            <a:avLst/>
          </a:prstGeom>
          <a:noFill/>
        </p:spPr>
        <p:txBody>
          <a:bodyPr wrap="none" rtlCol="0">
            <a:spAutoFit/>
          </a:bodyPr>
          <a:lstStyle/>
          <a:p>
            <a:r>
              <a:rPr lang="en-US" sz="1600" dirty="0" smtClean="0">
                <a:solidFill>
                  <a:srgbClr val="FFFF00"/>
                </a:solidFill>
              </a:rPr>
              <a:t>m</a:t>
            </a:r>
            <a:r>
              <a:rPr lang="ru-RU" sz="1200" dirty="0" smtClean="0">
                <a:solidFill>
                  <a:srgbClr val="FFFF00"/>
                </a:solidFill>
              </a:rPr>
              <a:t>2</a:t>
            </a:r>
            <a:endParaRPr lang="ru-RU" sz="1600" dirty="0">
              <a:solidFill>
                <a:srgbClr val="FFFF00"/>
              </a:solidFill>
            </a:endParaRPr>
          </a:p>
        </p:txBody>
      </p:sp>
      <p:cxnSp>
        <p:nvCxnSpPr>
          <p:cNvPr id="38" name="Прямая со стрелкой 37"/>
          <p:cNvCxnSpPr/>
          <p:nvPr/>
        </p:nvCxnSpPr>
        <p:spPr>
          <a:xfrm rot="10800000" flipV="1">
            <a:off x="6858016" y="642918"/>
            <a:ext cx="428628" cy="71438"/>
          </a:xfrm>
          <a:prstGeom prst="straightConnector1">
            <a:avLst/>
          </a:prstGeom>
          <a:ln>
            <a:solidFill>
              <a:srgbClr val="002060"/>
            </a:solidFill>
            <a:tailEnd type="arrow"/>
          </a:ln>
        </p:spPr>
        <p:style>
          <a:lnRef idx="1">
            <a:schemeClr val="accent1"/>
          </a:lnRef>
          <a:fillRef idx="0">
            <a:schemeClr val="accent1"/>
          </a:fillRef>
          <a:effectRef idx="0">
            <a:schemeClr val="accent1"/>
          </a:effectRef>
          <a:fontRef idx="minor">
            <a:schemeClr val="tx1"/>
          </a:fontRef>
        </p:style>
      </p:cxnSp>
      <p:sp>
        <p:nvSpPr>
          <p:cNvPr id="39" name="TextBox 38"/>
          <p:cNvSpPr txBox="1"/>
          <p:nvPr/>
        </p:nvSpPr>
        <p:spPr>
          <a:xfrm>
            <a:off x="7429520" y="285728"/>
            <a:ext cx="279244" cy="338554"/>
          </a:xfrm>
          <a:prstGeom prst="rect">
            <a:avLst/>
          </a:prstGeom>
          <a:noFill/>
        </p:spPr>
        <p:txBody>
          <a:bodyPr wrap="none" rtlCol="0">
            <a:spAutoFit/>
          </a:bodyPr>
          <a:lstStyle/>
          <a:p>
            <a:r>
              <a:rPr lang="ru-RU" sz="1600" dirty="0" err="1" smtClean="0"/>
              <a:t>ℓ</a:t>
            </a:r>
            <a:endParaRPr lang="ru-RU" sz="1600" dirty="0"/>
          </a:p>
        </p:txBody>
      </p:sp>
      <p:cxnSp>
        <p:nvCxnSpPr>
          <p:cNvPr id="40" name="Прямая соединительная линия 39"/>
          <p:cNvCxnSpPr/>
          <p:nvPr/>
        </p:nvCxnSpPr>
        <p:spPr>
          <a:xfrm rot="10800000">
            <a:off x="7286644" y="642918"/>
            <a:ext cx="428628" cy="1588"/>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43" name="Прямая со стрелкой 42"/>
          <p:cNvCxnSpPr/>
          <p:nvPr/>
        </p:nvCxnSpPr>
        <p:spPr>
          <a:xfrm>
            <a:off x="5786446" y="857232"/>
            <a:ext cx="357190" cy="285752"/>
          </a:xfrm>
          <a:prstGeom prst="straightConnector1">
            <a:avLst/>
          </a:prstGeom>
          <a:ln>
            <a:solidFill>
              <a:srgbClr val="002060"/>
            </a:solidFill>
            <a:tailEnd type="arrow"/>
          </a:ln>
        </p:spPr>
        <p:style>
          <a:lnRef idx="1">
            <a:schemeClr val="accent1"/>
          </a:lnRef>
          <a:fillRef idx="0">
            <a:schemeClr val="accent1"/>
          </a:fillRef>
          <a:effectRef idx="0">
            <a:schemeClr val="accent1"/>
          </a:effectRef>
          <a:fontRef idx="minor">
            <a:schemeClr val="tx1"/>
          </a:fontRef>
        </p:style>
      </p:cxnSp>
      <p:sp>
        <p:nvSpPr>
          <p:cNvPr id="44" name="TextBox 43"/>
          <p:cNvSpPr txBox="1"/>
          <p:nvPr/>
        </p:nvSpPr>
        <p:spPr>
          <a:xfrm>
            <a:off x="5429256" y="571480"/>
            <a:ext cx="362600" cy="338554"/>
          </a:xfrm>
          <a:prstGeom prst="rect">
            <a:avLst/>
          </a:prstGeom>
          <a:noFill/>
        </p:spPr>
        <p:txBody>
          <a:bodyPr wrap="none" rtlCol="0">
            <a:spAutoFit/>
          </a:bodyPr>
          <a:lstStyle/>
          <a:p>
            <a:r>
              <a:rPr lang="en-US" sz="1600" dirty="0" smtClean="0"/>
              <a:t>m</a:t>
            </a:r>
            <a:endParaRPr lang="ru-RU" sz="1600" dirty="0"/>
          </a:p>
        </p:txBody>
      </p:sp>
      <p:cxnSp>
        <p:nvCxnSpPr>
          <p:cNvPr id="45" name="Прямая соединительная линия 44"/>
          <p:cNvCxnSpPr/>
          <p:nvPr/>
        </p:nvCxnSpPr>
        <p:spPr>
          <a:xfrm rot="10800000">
            <a:off x="5357818" y="857232"/>
            <a:ext cx="428628" cy="1588"/>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sp>
        <p:nvSpPr>
          <p:cNvPr id="31" name="Овал 30"/>
          <p:cNvSpPr/>
          <p:nvPr/>
        </p:nvSpPr>
        <p:spPr>
          <a:xfrm>
            <a:off x="571472" y="1071546"/>
            <a:ext cx="1714512" cy="1714512"/>
          </a:xfrm>
          <a:prstGeom prst="ellipse">
            <a:avLst/>
          </a:prstGeom>
          <a:no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cxnSp>
        <p:nvCxnSpPr>
          <p:cNvPr id="35" name="Прямая соединительная линия 34"/>
          <p:cNvCxnSpPr/>
          <p:nvPr/>
        </p:nvCxnSpPr>
        <p:spPr>
          <a:xfrm rot="5400000">
            <a:off x="464315" y="1893083"/>
            <a:ext cx="1928826" cy="1588"/>
          </a:xfrm>
          <a:prstGeom prst="line">
            <a:avLst/>
          </a:prstGeom>
          <a:ln w="19050">
            <a:solidFill>
              <a:srgbClr val="FFFF00"/>
            </a:solidFill>
            <a:prstDash val="lgDashDot"/>
          </a:ln>
        </p:spPr>
        <p:style>
          <a:lnRef idx="1">
            <a:schemeClr val="accent1"/>
          </a:lnRef>
          <a:fillRef idx="0">
            <a:schemeClr val="accent1"/>
          </a:fillRef>
          <a:effectRef idx="0">
            <a:schemeClr val="accent1"/>
          </a:effectRef>
          <a:fontRef idx="minor">
            <a:schemeClr val="tx1"/>
          </a:fontRef>
        </p:style>
      </p:cxnSp>
      <p:cxnSp>
        <p:nvCxnSpPr>
          <p:cNvPr id="47" name="Прямая соединительная линия 46"/>
          <p:cNvCxnSpPr/>
          <p:nvPr/>
        </p:nvCxnSpPr>
        <p:spPr>
          <a:xfrm rot="5400000">
            <a:off x="893737" y="1963727"/>
            <a:ext cx="2500330" cy="1588"/>
          </a:xfrm>
          <a:prstGeom prst="line">
            <a:avLst/>
          </a:prstGeom>
          <a:ln w="19050">
            <a:solidFill>
              <a:srgbClr val="FFFF00"/>
            </a:solidFill>
            <a:prstDash val="lgDashDot"/>
          </a:ln>
        </p:spPr>
        <p:style>
          <a:lnRef idx="1">
            <a:schemeClr val="accent1"/>
          </a:lnRef>
          <a:fillRef idx="0">
            <a:schemeClr val="accent1"/>
          </a:fillRef>
          <a:effectRef idx="0">
            <a:schemeClr val="accent1"/>
          </a:effectRef>
          <a:fontRef idx="minor">
            <a:schemeClr val="tx1"/>
          </a:fontRef>
        </p:style>
      </p:cxnSp>
      <p:cxnSp>
        <p:nvCxnSpPr>
          <p:cNvPr id="49" name="Прямая соединительная линия 48"/>
          <p:cNvCxnSpPr/>
          <p:nvPr/>
        </p:nvCxnSpPr>
        <p:spPr>
          <a:xfrm rot="5400000">
            <a:off x="786580" y="4856966"/>
            <a:ext cx="2714644" cy="1588"/>
          </a:xfrm>
          <a:prstGeom prst="line">
            <a:avLst/>
          </a:prstGeom>
          <a:ln w="19050">
            <a:solidFill>
              <a:srgbClr val="FFFF00"/>
            </a:solidFill>
            <a:prstDash val="lgDashDot"/>
          </a:ln>
        </p:spPr>
        <p:style>
          <a:lnRef idx="1">
            <a:schemeClr val="accent1"/>
          </a:lnRef>
          <a:fillRef idx="0">
            <a:schemeClr val="accent1"/>
          </a:fillRef>
          <a:effectRef idx="0">
            <a:schemeClr val="accent1"/>
          </a:effectRef>
          <a:fontRef idx="minor">
            <a:schemeClr val="tx1"/>
          </a:fontRef>
        </p:style>
      </p:cxnSp>
      <p:cxnSp>
        <p:nvCxnSpPr>
          <p:cNvPr id="51" name="Прямая соединительная линия 50"/>
          <p:cNvCxnSpPr/>
          <p:nvPr/>
        </p:nvCxnSpPr>
        <p:spPr>
          <a:xfrm flipV="1">
            <a:off x="357158" y="1928802"/>
            <a:ext cx="2061384" cy="10318"/>
          </a:xfrm>
          <a:prstGeom prst="line">
            <a:avLst/>
          </a:prstGeom>
          <a:ln w="19050">
            <a:solidFill>
              <a:srgbClr val="FFFF00"/>
            </a:solidFill>
            <a:prstDash val="lgDashDot"/>
          </a:ln>
        </p:spPr>
        <p:style>
          <a:lnRef idx="1">
            <a:schemeClr val="accent1"/>
          </a:lnRef>
          <a:fillRef idx="0">
            <a:schemeClr val="accent1"/>
          </a:fillRef>
          <a:effectRef idx="0">
            <a:schemeClr val="accent1"/>
          </a:effectRef>
          <a:fontRef idx="minor">
            <a:schemeClr val="tx1"/>
          </a:fontRef>
        </p:style>
      </p:cxnSp>
      <p:cxnSp>
        <p:nvCxnSpPr>
          <p:cNvPr id="53" name="Прямая соединительная линия 52"/>
          <p:cNvCxnSpPr/>
          <p:nvPr/>
        </p:nvCxnSpPr>
        <p:spPr>
          <a:xfrm>
            <a:off x="428596" y="4929198"/>
            <a:ext cx="2928958" cy="1588"/>
          </a:xfrm>
          <a:prstGeom prst="line">
            <a:avLst/>
          </a:prstGeom>
          <a:ln w="19050">
            <a:solidFill>
              <a:srgbClr val="FFFF00"/>
            </a:solidFill>
            <a:prstDash val="lgDashDot"/>
          </a:ln>
        </p:spPr>
        <p:style>
          <a:lnRef idx="1">
            <a:schemeClr val="accent1"/>
          </a:lnRef>
          <a:fillRef idx="0">
            <a:schemeClr val="accent1"/>
          </a:fillRef>
          <a:effectRef idx="0">
            <a:schemeClr val="accent1"/>
          </a:effectRef>
          <a:fontRef idx="minor">
            <a:schemeClr val="tx1"/>
          </a:fontRef>
        </p:style>
      </p:cxnSp>
      <p:cxnSp>
        <p:nvCxnSpPr>
          <p:cNvPr id="56" name="Прямая соединительная линия 55"/>
          <p:cNvCxnSpPr/>
          <p:nvPr/>
        </p:nvCxnSpPr>
        <p:spPr>
          <a:xfrm rot="5400000">
            <a:off x="250795" y="4892685"/>
            <a:ext cx="2357454" cy="1588"/>
          </a:xfrm>
          <a:prstGeom prst="line">
            <a:avLst/>
          </a:prstGeom>
          <a:ln w="19050">
            <a:solidFill>
              <a:srgbClr val="FFFF00"/>
            </a:solidFill>
            <a:prstDash val="lgDashDot"/>
          </a:ln>
        </p:spPr>
        <p:style>
          <a:lnRef idx="1">
            <a:schemeClr val="accent1"/>
          </a:lnRef>
          <a:fillRef idx="0">
            <a:schemeClr val="accent1"/>
          </a:fillRef>
          <a:effectRef idx="0">
            <a:schemeClr val="accent1"/>
          </a:effectRef>
          <a:fontRef idx="minor">
            <a:schemeClr val="tx1"/>
          </a:fontRef>
        </p:style>
      </p:cxnSp>
      <p:cxnSp>
        <p:nvCxnSpPr>
          <p:cNvPr id="57" name="Прямая соединительная линия 56"/>
          <p:cNvCxnSpPr/>
          <p:nvPr/>
        </p:nvCxnSpPr>
        <p:spPr>
          <a:xfrm rot="10800000" flipV="1">
            <a:off x="3428992" y="4929198"/>
            <a:ext cx="490542" cy="9524"/>
          </a:xfrm>
          <a:prstGeom prst="line">
            <a:avLst/>
          </a:prstGeom>
          <a:ln w="57150">
            <a:solidFill>
              <a:srgbClr val="FFFF00"/>
            </a:solidFill>
          </a:ln>
        </p:spPr>
        <p:style>
          <a:lnRef idx="1">
            <a:schemeClr val="accent1"/>
          </a:lnRef>
          <a:fillRef idx="0">
            <a:schemeClr val="accent1"/>
          </a:fillRef>
          <a:effectRef idx="0">
            <a:schemeClr val="accent1"/>
          </a:effectRef>
          <a:fontRef idx="minor">
            <a:schemeClr val="tx1"/>
          </a:fontRef>
        </p:style>
      </p:cxnSp>
      <p:sp>
        <p:nvSpPr>
          <p:cNvPr id="59" name="Овал 58"/>
          <p:cNvSpPr/>
          <p:nvPr/>
        </p:nvSpPr>
        <p:spPr>
          <a:xfrm>
            <a:off x="571472" y="4071942"/>
            <a:ext cx="1714512" cy="1714512"/>
          </a:xfrm>
          <a:prstGeom prst="ellipse">
            <a:avLst/>
          </a:prstGeom>
          <a:no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cxnSp>
        <p:nvCxnSpPr>
          <p:cNvPr id="61" name="Прямая соединительная линия 60"/>
          <p:cNvCxnSpPr/>
          <p:nvPr/>
        </p:nvCxnSpPr>
        <p:spPr>
          <a:xfrm rot="5400000">
            <a:off x="607191" y="1464455"/>
            <a:ext cx="2000264" cy="1071570"/>
          </a:xfrm>
          <a:prstGeom prst="line">
            <a:avLst/>
          </a:prstGeom>
          <a:ln w="381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69" name="Прямая соединительная линия 68"/>
          <p:cNvCxnSpPr/>
          <p:nvPr/>
        </p:nvCxnSpPr>
        <p:spPr>
          <a:xfrm>
            <a:off x="1071538" y="3000372"/>
            <a:ext cx="2143140" cy="1588"/>
          </a:xfrm>
          <a:prstGeom prst="line">
            <a:avLst/>
          </a:prstGeom>
          <a:ln w="381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70" name="Прямая соединительная линия 69"/>
          <p:cNvCxnSpPr/>
          <p:nvPr/>
        </p:nvCxnSpPr>
        <p:spPr>
          <a:xfrm rot="16200000" flipH="1">
            <a:off x="1643042" y="1428736"/>
            <a:ext cx="2071702" cy="1071570"/>
          </a:xfrm>
          <a:prstGeom prst="line">
            <a:avLst/>
          </a:prstGeom>
          <a:ln w="381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71" name="Прямая соединительная линия 70"/>
          <p:cNvCxnSpPr/>
          <p:nvPr/>
        </p:nvCxnSpPr>
        <p:spPr>
          <a:xfrm rot="5400000">
            <a:off x="177769" y="3107529"/>
            <a:ext cx="3501256" cy="794"/>
          </a:xfrm>
          <a:prstGeom prst="line">
            <a:avLst/>
          </a:prstGeom>
          <a:ln>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72" name="Прямая соединительная линия 71"/>
          <p:cNvCxnSpPr/>
          <p:nvPr/>
        </p:nvCxnSpPr>
        <p:spPr>
          <a:xfrm rot="5400000">
            <a:off x="214282" y="3857628"/>
            <a:ext cx="2000264" cy="1588"/>
          </a:xfrm>
          <a:prstGeom prst="line">
            <a:avLst/>
          </a:prstGeom>
          <a:ln>
            <a:solidFill>
              <a:srgbClr val="FFFF00"/>
            </a:solidFill>
          </a:ln>
        </p:spPr>
        <p:style>
          <a:lnRef idx="1">
            <a:schemeClr val="accent1"/>
          </a:lnRef>
          <a:fillRef idx="0">
            <a:schemeClr val="accent1"/>
          </a:fillRef>
          <a:effectRef idx="0">
            <a:schemeClr val="accent1"/>
          </a:effectRef>
          <a:fontRef idx="minor">
            <a:schemeClr val="tx1"/>
          </a:fontRef>
        </p:style>
      </p:cxnSp>
      <p:sp>
        <p:nvSpPr>
          <p:cNvPr id="83" name="Овал 82"/>
          <p:cNvSpPr/>
          <p:nvPr/>
        </p:nvSpPr>
        <p:spPr>
          <a:xfrm>
            <a:off x="1071538" y="3857628"/>
            <a:ext cx="2143140" cy="2143140"/>
          </a:xfrm>
          <a:prstGeom prst="ellipse">
            <a:avLst/>
          </a:prstGeom>
          <a:no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4" name="Овал 83"/>
          <p:cNvSpPr/>
          <p:nvPr/>
        </p:nvSpPr>
        <p:spPr>
          <a:xfrm>
            <a:off x="1142976" y="4857760"/>
            <a:ext cx="142876" cy="142876"/>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5" name="Овал 84"/>
          <p:cNvSpPr/>
          <p:nvPr/>
        </p:nvSpPr>
        <p:spPr>
          <a:xfrm>
            <a:off x="1857356" y="4857760"/>
            <a:ext cx="142876" cy="142876"/>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6" name="Овал 85"/>
          <p:cNvSpPr/>
          <p:nvPr/>
        </p:nvSpPr>
        <p:spPr>
          <a:xfrm>
            <a:off x="1142976" y="2643182"/>
            <a:ext cx="142876" cy="142876"/>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7" name="Овал 86"/>
          <p:cNvSpPr/>
          <p:nvPr/>
        </p:nvSpPr>
        <p:spPr>
          <a:xfrm>
            <a:off x="1857356" y="1214422"/>
            <a:ext cx="142876" cy="142876"/>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8" name="TextBox 87"/>
          <p:cNvSpPr txBox="1"/>
          <p:nvPr/>
        </p:nvSpPr>
        <p:spPr>
          <a:xfrm>
            <a:off x="3428992" y="4429132"/>
            <a:ext cx="420308" cy="369332"/>
          </a:xfrm>
          <a:prstGeom prst="rect">
            <a:avLst/>
          </a:prstGeom>
          <a:noFill/>
        </p:spPr>
        <p:txBody>
          <a:bodyPr wrap="none" rtlCol="0">
            <a:spAutoFit/>
          </a:bodyPr>
          <a:lstStyle/>
          <a:p>
            <a:r>
              <a:rPr lang="ru-RU" dirty="0" smtClean="0">
                <a:solidFill>
                  <a:srgbClr val="FFFF00"/>
                </a:solidFill>
              </a:rPr>
              <a:t>Ф1</a:t>
            </a:r>
            <a:endParaRPr lang="ru-RU" dirty="0">
              <a:solidFill>
                <a:srgbClr val="FFFF00"/>
              </a:solidFill>
            </a:endParaRPr>
          </a:p>
        </p:txBody>
      </p:sp>
      <p:sp>
        <p:nvSpPr>
          <p:cNvPr id="89" name="TextBox 88"/>
          <p:cNvSpPr txBox="1"/>
          <p:nvPr/>
        </p:nvSpPr>
        <p:spPr>
          <a:xfrm>
            <a:off x="1071538" y="4929198"/>
            <a:ext cx="433132" cy="461665"/>
          </a:xfrm>
          <a:prstGeom prst="rect">
            <a:avLst/>
          </a:prstGeom>
          <a:noFill/>
        </p:spPr>
        <p:txBody>
          <a:bodyPr wrap="none" rtlCol="0">
            <a:spAutoFit/>
          </a:bodyPr>
          <a:lstStyle/>
          <a:p>
            <a:r>
              <a:rPr lang="ru-RU" sz="2400" dirty="0" smtClean="0">
                <a:solidFill>
                  <a:srgbClr val="FFFF00"/>
                </a:solidFill>
              </a:rPr>
              <a:t>В</a:t>
            </a:r>
            <a:r>
              <a:rPr lang="ru-RU" sz="1600" dirty="0" smtClean="0">
                <a:solidFill>
                  <a:srgbClr val="FFFF00"/>
                </a:solidFill>
              </a:rPr>
              <a:t>1</a:t>
            </a:r>
            <a:endParaRPr lang="ru-RU" sz="2400" dirty="0">
              <a:solidFill>
                <a:srgbClr val="FFFF00"/>
              </a:solidFill>
            </a:endParaRPr>
          </a:p>
        </p:txBody>
      </p:sp>
      <p:sp>
        <p:nvSpPr>
          <p:cNvPr id="90" name="TextBox 89"/>
          <p:cNvSpPr txBox="1"/>
          <p:nvPr/>
        </p:nvSpPr>
        <p:spPr>
          <a:xfrm>
            <a:off x="1643042" y="4929198"/>
            <a:ext cx="455574" cy="461665"/>
          </a:xfrm>
          <a:prstGeom prst="rect">
            <a:avLst/>
          </a:prstGeom>
          <a:noFill/>
        </p:spPr>
        <p:txBody>
          <a:bodyPr wrap="none" rtlCol="0">
            <a:spAutoFit/>
          </a:bodyPr>
          <a:lstStyle/>
          <a:p>
            <a:r>
              <a:rPr lang="ru-RU" sz="2400" dirty="0" smtClean="0">
                <a:solidFill>
                  <a:srgbClr val="FFFF00"/>
                </a:solidFill>
              </a:rPr>
              <a:t>А</a:t>
            </a:r>
            <a:r>
              <a:rPr lang="ru-RU" sz="1600" dirty="0" smtClean="0">
                <a:solidFill>
                  <a:srgbClr val="FFFF00"/>
                </a:solidFill>
              </a:rPr>
              <a:t>1</a:t>
            </a:r>
            <a:endParaRPr lang="ru-RU" sz="1600" dirty="0">
              <a:solidFill>
                <a:srgbClr val="FFFF00"/>
              </a:solidFill>
            </a:endParaRPr>
          </a:p>
        </p:txBody>
      </p:sp>
      <p:sp>
        <p:nvSpPr>
          <p:cNvPr id="91" name="TextBox 90"/>
          <p:cNvSpPr txBox="1"/>
          <p:nvPr/>
        </p:nvSpPr>
        <p:spPr>
          <a:xfrm>
            <a:off x="642910" y="2643182"/>
            <a:ext cx="468398" cy="461665"/>
          </a:xfrm>
          <a:prstGeom prst="rect">
            <a:avLst/>
          </a:prstGeom>
          <a:noFill/>
        </p:spPr>
        <p:txBody>
          <a:bodyPr wrap="none" rtlCol="0">
            <a:spAutoFit/>
          </a:bodyPr>
          <a:lstStyle/>
          <a:p>
            <a:r>
              <a:rPr lang="ru-RU" sz="2400" dirty="0" smtClean="0">
                <a:solidFill>
                  <a:srgbClr val="FFFF00"/>
                </a:solidFill>
              </a:rPr>
              <a:t>В</a:t>
            </a:r>
            <a:r>
              <a:rPr lang="ru-RU" sz="1600" dirty="0" smtClean="0">
                <a:solidFill>
                  <a:srgbClr val="FFFF00"/>
                </a:solidFill>
              </a:rPr>
              <a:t>2</a:t>
            </a:r>
            <a:endParaRPr lang="ru-RU" sz="1600" dirty="0">
              <a:solidFill>
                <a:srgbClr val="FFFF00"/>
              </a:solidFill>
            </a:endParaRPr>
          </a:p>
        </p:txBody>
      </p:sp>
      <p:sp>
        <p:nvSpPr>
          <p:cNvPr id="92" name="TextBox 91"/>
          <p:cNvSpPr txBox="1"/>
          <p:nvPr/>
        </p:nvSpPr>
        <p:spPr>
          <a:xfrm>
            <a:off x="1571604" y="785794"/>
            <a:ext cx="490840" cy="461665"/>
          </a:xfrm>
          <a:prstGeom prst="rect">
            <a:avLst/>
          </a:prstGeom>
          <a:noFill/>
        </p:spPr>
        <p:txBody>
          <a:bodyPr wrap="none" rtlCol="0">
            <a:spAutoFit/>
          </a:bodyPr>
          <a:lstStyle/>
          <a:p>
            <a:r>
              <a:rPr lang="ru-RU" sz="2400" dirty="0" smtClean="0">
                <a:solidFill>
                  <a:srgbClr val="FFFF00"/>
                </a:solidFill>
              </a:rPr>
              <a:t>А</a:t>
            </a:r>
            <a:r>
              <a:rPr lang="ru-RU" sz="1600" dirty="0" smtClean="0">
                <a:solidFill>
                  <a:srgbClr val="FFFF00"/>
                </a:solidFill>
              </a:rPr>
              <a:t>2</a:t>
            </a:r>
            <a:endParaRPr lang="ru-RU" sz="1600" dirty="0">
              <a:solidFill>
                <a:srgbClr val="FFFF00"/>
              </a:solidFill>
            </a:endParaRPr>
          </a:p>
        </p:txBody>
      </p:sp>
      <p:sp>
        <p:nvSpPr>
          <p:cNvPr id="94" name="Овал 93"/>
          <p:cNvSpPr/>
          <p:nvPr/>
        </p:nvSpPr>
        <p:spPr>
          <a:xfrm>
            <a:off x="1357290" y="4857760"/>
            <a:ext cx="142876" cy="142876"/>
          </a:xfrm>
          <a:prstGeom prst="ellipse">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5" name="Овал 94"/>
          <p:cNvSpPr/>
          <p:nvPr/>
        </p:nvSpPr>
        <p:spPr>
          <a:xfrm>
            <a:off x="2071670" y="4857760"/>
            <a:ext cx="142876" cy="142876"/>
          </a:xfrm>
          <a:prstGeom prst="ellipse">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6" name="Овал 95"/>
          <p:cNvSpPr/>
          <p:nvPr/>
        </p:nvSpPr>
        <p:spPr>
          <a:xfrm>
            <a:off x="1357290" y="1857364"/>
            <a:ext cx="142876" cy="142876"/>
          </a:xfrm>
          <a:prstGeom prst="ellipse">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 xmlns:p14="http://schemas.microsoft.com/office/powerpoint/2007/7/12/main" val="9288955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2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fade">
                                      <p:cBhvr>
                                        <p:cTn id="12" dur="2000"/>
                                        <p:tgtEl>
                                          <p:spTgt spid="57"/>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88"/>
                                        </p:tgtEl>
                                        <p:attrNameLst>
                                          <p:attrName>style.visibility</p:attrName>
                                        </p:attrNameLst>
                                      </p:cBhvr>
                                      <p:to>
                                        <p:strVal val="visible"/>
                                      </p:to>
                                    </p:set>
                                    <p:animEffect transition="in" filter="fade">
                                      <p:cBhvr>
                                        <p:cTn id="15" dur="2000"/>
                                        <p:tgtEl>
                                          <p:spTgt spid="8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86"/>
                                        </p:tgtEl>
                                        <p:attrNameLst>
                                          <p:attrName>style.visibility</p:attrName>
                                        </p:attrNameLst>
                                      </p:cBhvr>
                                      <p:to>
                                        <p:strVal val="visible"/>
                                      </p:to>
                                    </p:set>
                                    <p:animEffect transition="in" filter="fade">
                                      <p:cBhvr>
                                        <p:cTn id="20" dur="2000"/>
                                        <p:tgtEl>
                                          <p:spTgt spid="86"/>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91"/>
                                        </p:tgtEl>
                                        <p:attrNameLst>
                                          <p:attrName>style.visibility</p:attrName>
                                        </p:attrNameLst>
                                      </p:cBhvr>
                                      <p:to>
                                        <p:strVal val="visible"/>
                                      </p:to>
                                    </p:set>
                                    <p:animEffect transition="in" filter="fade">
                                      <p:cBhvr>
                                        <p:cTn id="23" dur="2000"/>
                                        <p:tgtEl>
                                          <p:spTgt spid="91"/>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87"/>
                                        </p:tgtEl>
                                        <p:attrNameLst>
                                          <p:attrName>style.visibility</p:attrName>
                                        </p:attrNameLst>
                                      </p:cBhvr>
                                      <p:to>
                                        <p:strVal val="visible"/>
                                      </p:to>
                                    </p:set>
                                    <p:animEffect transition="in" filter="fade">
                                      <p:cBhvr>
                                        <p:cTn id="28" dur="2000"/>
                                        <p:tgtEl>
                                          <p:spTgt spid="87"/>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92"/>
                                        </p:tgtEl>
                                        <p:attrNameLst>
                                          <p:attrName>style.visibility</p:attrName>
                                        </p:attrNameLst>
                                      </p:cBhvr>
                                      <p:to>
                                        <p:strVal val="visible"/>
                                      </p:to>
                                    </p:set>
                                    <p:animEffect transition="in" filter="fade">
                                      <p:cBhvr>
                                        <p:cTn id="31" dur="2000"/>
                                        <p:tgtEl>
                                          <p:spTgt spid="92"/>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72"/>
                                        </p:tgtEl>
                                        <p:attrNameLst>
                                          <p:attrName>style.visibility</p:attrName>
                                        </p:attrNameLst>
                                      </p:cBhvr>
                                      <p:to>
                                        <p:strVal val="visible"/>
                                      </p:to>
                                    </p:set>
                                    <p:animEffect transition="in" filter="fade">
                                      <p:cBhvr>
                                        <p:cTn id="36" dur="2000"/>
                                        <p:tgtEl>
                                          <p:spTgt spid="72"/>
                                        </p:tgtEl>
                                      </p:cBhvr>
                                    </p:animEffect>
                                  </p:childTnLst>
                                </p:cTn>
                              </p:par>
                              <p:par>
                                <p:cTn id="37" presetID="10" presetClass="entr" presetSubtype="0" fill="hold" nodeType="withEffect">
                                  <p:stCondLst>
                                    <p:cond delay="0"/>
                                  </p:stCondLst>
                                  <p:childTnLst>
                                    <p:set>
                                      <p:cBhvr>
                                        <p:cTn id="38" dur="1" fill="hold">
                                          <p:stCondLst>
                                            <p:cond delay="0"/>
                                          </p:stCondLst>
                                        </p:cTn>
                                        <p:tgtEl>
                                          <p:spTgt spid="71"/>
                                        </p:tgtEl>
                                        <p:attrNameLst>
                                          <p:attrName>style.visibility</p:attrName>
                                        </p:attrNameLst>
                                      </p:cBhvr>
                                      <p:to>
                                        <p:strVal val="visible"/>
                                      </p:to>
                                    </p:set>
                                    <p:animEffect transition="in" filter="fade">
                                      <p:cBhvr>
                                        <p:cTn id="39" dur="2000"/>
                                        <p:tgtEl>
                                          <p:spTgt spid="71"/>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84"/>
                                        </p:tgtEl>
                                        <p:attrNameLst>
                                          <p:attrName>style.visibility</p:attrName>
                                        </p:attrNameLst>
                                      </p:cBhvr>
                                      <p:to>
                                        <p:strVal val="visible"/>
                                      </p:to>
                                    </p:set>
                                    <p:animEffect transition="in" filter="fade">
                                      <p:cBhvr>
                                        <p:cTn id="44" dur="2000"/>
                                        <p:tgtEl>
                                          <p:spTgt spid="84"/>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89"/>
                                        </p:tgtEl>
                                        <p:attrNameLst>
                                          <p:attrName>style.visibility</p:attrName>
                                        </p:attrNameLst>
                                      </p:cBhvr>
                                      <p:to>
                                        <p:strVal val="visible"/>
                                      </p:to>
                                    </p:set>
                                    <p:animEffect transition="in" filter="fade">
                                      <p:cBhvr>
                                        <p:cTn id="47" dur="2000"/>
                                        <p:tgtEl>
                                          <p:spTgt spid="89"/>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85"/>
                                        </p:tgtEl>
                                        <p:attrNameLst>
                                          <p:attrName>style.visibility</p:attrName>
                                        </p:attrNameLst>
                                      </p:cBhvr>
                                      <p:to>
                                        <p:strVal val="visible"/>
                                      </p:to>
                                    </p:set>
                                    <p:animEffect transition="in" filter="fade">
                                      <p:cBhvr>
                                        <p:cTn id="52" dur="2000"/>
                                        <p:tgtEl>
                                          <p:spTgt spid="85"/>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90"/>
                                        </p:tgtEl>
                                        <p:attrNameLst>
                                          <p:attrName>style.visibility</p:attrName>
                                        </p:attrNameLst>
                                      </p:cBhvr>
                                      <p:to>
                                        <p:strVal val="visible"/>
                                      </p:to>
                                    </p:set>
                                    <p:animEffect transition="in" filter="fade">
                                      <p:cBhvr>
                                        <p:cTn id="55" dur="20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84" grpId="0" animBg="1"/>
      <p:bldP spid="85" grpId="0" animBg="1"/>
      <p:bldP spid="86" grpId="0" animBg="1"/>
      <p:bldP spid="87" grpId="0" animBg="1"/>
      <p:bldP spid="88" grpId="0"/>
      <p:bldP spid="89" grpId="0"/>
      <p:bldP spid="90" grpId="0"/>
      <p:bldP spid="91" grpId="0"/>
      <p:bldP spid="9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4" name="Объект 9"/>
          <p:cNvPicPr>
            <a:picLocks noGrp="1" noChangeAspect="1"/>
          </p:cNvPicPr>
          <p:nvPr>
            <p:ph idx="1"/>
          </p:nvPr>
        </p:nvPicPr>
        <p:blipFill>
          <a:blip r:embed="rId2"/>
          <a:srcRect l="12022" r="16159" b="4593"/>
          <a:stretch>
            <a:fillRect/>
          </a:stretch>
        </p:blipFill>
        <p:spPr>
          <a:xfrm flipH="1">
            <a:off x="285718" y="3143248"/>
            <a:ext cx="3651276" cy="3286148"/>
          </a:xfrm>
        </p:spPr>
      </p:pic>
      <p:sp>
        <p:nvSpPr>
          <p:cNvPr id="2" name="Прямоугольная выноска 1"/>
          <p:cNvSpPr/>
          <p:nvPr/>
        </p:nvSpPr>
        <p:spPr>
          <a:xfrm>
            <a:off x="2916238" y="2276475"/>
            <a:ext cx="431800" cy="279400"/>
          </a:xfrm>
          <a:prstGeom prst="wedgeRectCallou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sz="1200" i="1" dirty="0">
              <a:solidFill>
                <a:prstClr val="black"/>
              </a:solidFill>
              <a:latin typeface="GOST Common" panose="020B0604020202020204" pitchFamily="34" charset="0"/>
            </a:endParaRPr>
          </a:p>
        </p:txBody>
      </p:sp>
      <p:pic>
        <p:nvPicPr>
          <p:cNvPr id="5" name="Объект 9"/>
          <p:cNvPicPr>
            <a:picLocks noChangeAspect="1"/>
          </p:cNvPicPr>
          <p:nvPr/>
        </p:nvPicPr>
        <p:blipFill>
          <a:blip r:embed="rId3"/>
          <a:srcRect l="23260" t="6102" r="21487" b="8474"/>
          <a:stretch>
            <a:fillRect/>
          </a:stretch>
        </p:blipFill>
        <p:spPr>
          <a:xfrm flipH="1">
            <a:off x="500034" y="285728"/>
            <a:ext cx="2214578" cy="2296600"/>
          </a:xfrm>
          <a:prstGeom prst="rect">
            <a:avLst/>
          </a:prstGeom>
        </p:spPr>
      </p:pic>
      <p:sp>
        <p:nvSpPr>
          <p:cNvPr id="8" name="Прямоугольник 7"/>
          <p:cNvSpPr/>
          <p:nvPr/>
        </p:nvSpPr>
        <p:spPr>
          <a:xfrm>
            <a:off x="4000496" y="785794"/>
            <a:ext cx="4572000" cy="5262979"/>
          </a:xfrm>
          <a:prstGeom prst="rect">
            <a:avLst/>
          </a:prstGeom>
        </p:spPr>
        <p:txBody>
          <a:bodyPr>
            <a:spAutoFit/>
          </a:bodyPr>
          <a:lstStyle/>
          <a:p>
            <a:r>
              <a:rPr lang="ru-RU" sz="2800" b="1" dirty="0" smtClean="0">
                <a:solidFill>
                  <a:schemeClr val="bg1"/>
                </a:solidFill>
              </a:rPr>
              <a:t>Обе поверхности содержат семейство параллелей, параллельных горизонтальной плоскости проекций, поэтому остальные точки линии сечения необходимо находить с помощью горизонтальных плоскостей уровня </a:t>
            </a:r>
            <a:endParaRPr lang="ru-RU" sz="2800" dirty="0"/>
          </a:p>
        </p:txBody>
      </p:sp>
    </p:spTree>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000628" y="2857496"/>
            <a:ext cx="4000528" cy="2554545"/>
          </a:xfrm>
          <a:prstGeom prst="rect">
            <a:avLst/>
          </a:prstGeom>
          <a:noFill/>
        </p:spPr>
        <p:txBody>
          <a:bodyPr wrap="square" rtlCol="0">
            <a:spAutoFit/>
          </a:bodyPr>
          <a:lstStyle/>
          <a:p>
            <a:r>
              <a:rPr lang="ru-RU" sz="2000" b="1" dirty="0" smtClean="0">
                <a:solidFill>
                  <a:schemeClr val="bg1"/>
                </a:solidFill>
              </a:rPr>
              <a:t>ТОЧКИ ( С-</a:t>
            </a:r>
            <a:r>
              <a:rPr lang="en-US" sz="2000" b="1" dirty="0" smtClean="0">
                <a:solidFill>
                  <a:schemeClr val="bg1"/>
                </a:solidFill>
                <a:latin typeface="Arial"/>
                <a:cs typeface="Arial"/>
              </a:rPr>
              <a:t>D</a:t>
            </a:r>
            <a:r>
              <a:rPr lang="ru-RU" sz="2000" b="1" dirty="0" smtClean="0">
                <a:solidFill>
                  <a:schemeClr val="bg1"/>
                </a:solidFill>
              </a:rPr>
              <a:t>), лежат на границе видимости, находятся с помощью плоскости Г(Г2), проходящей через экватор  сферы. Эта плоскость, в свою очередь, пересекает  конус по параллели </a:t>
            </a:r>
            <a:r>
              <a:rPr lang="en-US" sz="2000" b="1" i="1" dirty="0" smtClean="0">
                <a:solidFill>
                  <a:schemeClr val="bg1"/>
                </a:solidFill>
              </a:rPr>
              <a:t>n</a:t>
            </a:r>
            <a:r>
              <a:rPr lang="ru-RU" sz="2000" b="1" i="1" dirty="0" smtClean="0">
                <a:solidFill>
                  <a:schemeClr val="bg1"/>
                </a:solidFill>
              </a:rPr>
              <a:t> </a:t>
            </a:r>
            <a:r>
              <a:rPr lang="ru-RU" sz="2000" b="1" dirty="0" smtClean="0">
                <a:solidFill>
                  <a:schemeClr val="bg1"/>
                </a:solidFill>
              </a:rPr>
              <a:t>радиуса </a:t>
            </a:r>
            <a:r>
              <a:rPr lang="en-US" sz="2000" b="1" i="1" dirty="0" smtClean="0">
                <a:solidFill>
                  <a:schemeClr val="bg1"/>
                </a:solidFill>
              </a:rPr>
              <a:t>r</a:t>
            </a:r>
            <a:r>
              <a:rPr lang="ru-RU" sz="2000" b="1" i="1" dirty="0" smtClean="0">
                <a:solidFill>
                  <a:schemeClr val="bg1"/>
                </a:solidFill>
              </a:rPr>
              <a:t> .</a:t>
            </a:r>
            <a:endParaRPr lang="ru-RU" sz="2400" i="1" dirty="0">
              <a:solidFill>
                <a:srgbClr val="00B050"/>
              </a:solidFill>
            </a:endParaRPr>
          </a:p>
        </p:txBody>
      </p:sp>
      <p:pic>
        <p:nvPicPr>
          <p:cNvPr id="26625" name="Picture 1"/>
          <p:cNvPicPr>
            <a:picLocks noChangeAspect="1" noChangeArrowheads="1"/>
          </p:cNvPicPr>
          <p:nvPr/>
        </p:nvPicPr>
        <p:blipFill>
          <a:blip r:embed="rId2" cstate="print">
            <a:lum bright="6000"/>
          </a:blip>
          <a:srcRect/>
          <a:stretch>
            <a:fillRect/>
          </a:stretch>
        </p:blipFill>
        <p:spPr bwMode="auto">
          <a:xfrm flipH="1">
            <a:off x="4786314" y="142852"/>
            <a:ext cx="3356862" cy="2564904"/>
          </a:xfrm>
          <a:prstGeom prst="rect">
            <a:avLst/>
          </a:prstGeom>
          <a:noFill/>
          <a:ln w="9525">
            <a:noFill/>
            <a:miter lim="800000"/>
            <a:headEnd/>
            <a:tailEnd/>
          </a:ln>
        </p:spPr>
      </p:pic>
      <p:sp>
        <p:nvSpPr>
          <p:cNvPr id="6" name="TextBox 5"/>
          <p:cNvSpPr txBox="1"/>
          <p:nvPr/>
        </p:nvSpPr>
        <p:spPr>
          <a:xfrm>
            <a:off x="4786314" y="714356"/>
            <a:ext cx="928694" cy="285752"/>
          </a:xfrm>
          <a:prstGeom prst="rect">
            <a:avLst/>
          </a:prstGeom>
          <a:solidFill>
            <a:schemeClr val="bg1"/>
          </a:solidFill>
        </p:spPr>
        <p:txBody>
          <a:bodyPr wrap="square" rtlCol="0">
            <a:spAutoFit/>
          </a:bodyPr>
          <a:lstStyle/>
          <a:p>
            <a:r>
              <a:rPr lang="ru-RU" sz="1200" dirty="0" smtClean="0"/>
              <a:t>ЭКВАТОР</a:t>
            </a:r>
            <a:endParaRPr lang="ru-RU" sz="1200" dirty="0"/>
          </a:p>
        </p:txBody>
      </p:sp>
      <p:sp>
        <p:nvSpPr>
          <p:cNvPr id="7" name="TextBox 6"/>
          <p:cNvSpPr txBox="1"/>
          <p:nvPr/>
        </p:nvSpPr>
        <p:spPr>
          <a:xfrm>
            <a:off x="7715272" y="1000108"/>
            <a:ext cx="428628" cy="369332"/>
          </a:xfrm>
          <a:prstGeom prst="rect">
            <a:avLst/>
          </a:prstGeom>
          <a:solidFill>
            <a:schemeClr val="bg1"/>
          </a:solidFill>
        </p:spPr>
        <p:txBody>
          <a:bodyPr wrap="square" rtlCol="0">
            <a:spAutoFit/>
          </a:bodyPr>
          <a:lstStyle/>
          <a:p>
            <a:r>
              <a:rPr lang="ru-RU" dirty="0" smtClean="0"/>
              <a:t>Г</a:t>
            </a:r>
            <a:r>
              <a:rPr lang="ru-RU" baseline="-25000" dirty="0" smtClean="0"/>
              <a:t>2</a:t>
            </a:r>
            <a:endParaRPr lang="ru-RU" baseline="-25000" dirty="0"/>
          </a:p>
        </p:txBody>
      </p:sp>
      <p:cxnSp>
        <p:nvCxnSpPr>
          <p:cNvPr id="12" name="Прямая со стрелкой 11"/>
          <p:cNvCxnSpPr/>
          <p:nvPr/>
        </p:nvCxnSpPr>
        <p:spPr>
          <a:xfrm rot="5400000">
            <a:off x="2786050" y="1485880"/>
            <a:ext cx="485772" cy="371484"/>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4" name="Прямая соединительная линия 13"/>
          <p:cNvCxnSpPr/>
          <p:nvPr/>
        </p:nvCxnSpPr>
        <p:spPr>
          <a:xfrm>
            <a:off x="3214678" y="1428736"/>
            <a:ext cx="285752" cy="1588"/>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Прямая со стрелкой 14"/>
          <p:cNvCxnSpPr>
            <a:endCxn id="68" idx="5"/>
          </p:cNvCxnSpPr>
          <p:nvPr/>
        </p:nvCxnSpPr>
        <p:spPr>
          <a:xfrm rot="16200000" flipH="1">
            <a:off x="2428859" y="4929197"/>
            <a:ext cx="353602" cy="353599"/>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7" name="Прямая со стрелкой 16"/>
          <p:cNvCxnSpPr/>
          <p:nvPr/>
        </p:nvCxnSpPr>
        <p:spPr>
          <a:xfrm rot="10800000" flipV="1">
            <a:off x="2928926" y="4357694"/>
            <a:ext cx="571504" cy="428628"/>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8" name="Прямая соединительная линия 17"/>
          <p:cNvCxnSpPr/>
          <p:nvPr/>
        </p:nvCxnSpPr>
        <p:spPr>
          <a:xfrm>
            <a:off x="3500430" y="4357694"/>
            <a:ext cx="285752" cy="1588"/>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3214678" y="928670"/>
            <a:ext cx="405880" cy="369332"/>
          </a:xfrm>
          <a:prstGeom prst="rect">
            <a:avLst/>
          </a:prstGeom>
          <a:noFill/>
        </p:spPr>
        <p:txBody>
          <a:bodyPr wrap="none" rtlCol="0">
            <a:spAutoFit/>
          </a:bodyPr>
          <a:lstStyle/>
          <a:p>
            <a:r>
              <a:rPr lang="en-US" dirty="0" smtClean="0">
                <a:solidFill>
                  <a:srgbClr val="FF0000"/>
                </a:solidFill>
              </a:rPr>
              <a:t>n</a:t>
            </a:r>
            <a:r>
              <a:rPr lang="ru-RU" sz="1400" dirty="0" smtClean="0">
                <a:solidFill>
                  <a:srgbClr val="FF0000"/>
                </a:solidFill>
              </a:rPr>
              <a:t>2</a:t>
            </a:r>
            <a:endParaRPr lang="ru-RU" dirty="0">
              <a:solidFill>
                <a:srgbClr val="FF0000"/>
              </a:solidFill>
            </a:endParaRPr>
          </a:p>
        </p:txBody>
      </p:sp>
      <p:sp>
        <p:nvSpPr>
          <p:cNvPr id="30" name="TextBox 29"/>
          <p:cNvSpPr txBox="1"/>
          <p:nvPr/>
        </p:nvSpPr>
        <p:spPr>
          <a:xfrm>
            <a:off x="3500430" y="3929066"/>
            <a:ext cx="375424" cy="369332"/>
          </a:xfrm>
          <a:prstGeom prst="rect">
            <a:avLst/>
          </a:prstGeom>
          <a:noFill/>
        </p:spPr>
        <p:txBody>
          <a:bodyPr wrap="none" rtlCol="0">
            <a:spAutoFit/>
          </a:bodyPr>
          <a:lstStyle/>
          <a:p>
            <a:r>
              <a:rPr lang="en-US" dirty="0" smtClean="0">
                <a:solidFill>
                  <a:srgbClr val="FF0000"/>
                </a:solidFill>
              </a:rPr>
              <a:t>n</a:t>
            </a:r>
            <a:r>
              <a:rPr lang="ru-RU" sz="1400" dirty="0" smtClean="0">
                <a:solidFill>
                  <a:srgbClr val="FF0000"/>
                </a:solidFill>
              </a:rPr>
              <a:t>1</a:t>
            </a:r>
            <a:endParaRPr lang="ru-RU" dirty="0">
              <a:solidFill>
                <a:srgbClr val="FF0000"/>
              </a:solidFill>
            </a:endParaRPr>
          </a:p>
        </p:txBody>
      </p:sp>
      <p:sp>
        <p:nvSpPr>
          <p:cNvPr id="31" name="TextBox 30"/>
          <p:cNvSpPr txBox="1"/>
          <p:nvPr/>
        </p:nvSpPr>
        <p:spPr>
          <a:xfrm rot="2275879">
            <a:off x="2584997" y="4831168"/>
            <a:ext cx="272832" cy="369332"/>
          </a:xfrm>
          <a:prstGeom prst="rect">
            <a:avLst/>
          </a:prstGeom>
          <a:noFill/>
        </p:spPr>
        <p:txBody>
          <a:bodyPr wrap="none" rtlCol="0">
            <a:spAutoFit/>
          </a:bodyPr>
          <a:lstStyle/>
          <a:p>
            <a:r>
              <a:rPr lang="en-US" dirty="0" smtClean="0">
                <a:solidFill>
                  <a:srgbClr val="FF0000"/>
                </a:solidFill>
              </a:rPr>
              <a:t>r</a:t>
            </a:r>
            <a:endParaRPr lang="ru-RU" dirty="0">
              <a:solidFill>
                <a:srgbClr val="FF0000"/>
              </a:solidFill>
            </a:endParaRPr>
          </a:p>
        </p:txBody>
      </p:sp>
      <p:sp>
        <p:nvSpPr>
          <p:cNvPr id="32" name="TextBox 31"/>
          <p:cNvSpPr txBox="1"/>
          <p:nvPr/>
        </p:nvSpPr>
        <p:spPr>
          <a:xfrm>
            <a:off x="2571736" y="1500174"/>
            <a:ext cx="272832" cy="369332"/>
          </a:xfrm>
          <a:prstGeom prst="rect">
            <a:avLst/>
          </a:prstGeom>
          <a:noFill/>
        </p:spPr>
        <p:txBody>
          <a:bodyPr wrap="none" rtlCol="0">
            <a:spAutoFit/>
          </a:bodyPr>
          <a:lstStyle/>
          <a:p>
            <a:r>
              <a:rPr lang="en-US" dirty="0" smtClean="0">
                <a:solidFill>
                  <a:srgbClr val="FF0000"/>
                </a:solidFill>
              </a:rPr>
              <a:t>r</a:t>
            </a:r>
            <a:endParaRPr lang="ru-RU" dirty="0">
              <a:solidFill>
                <a:srgbClr val="FF0000"/>
              </a:solidFill>
            </a:endParaRPr>
          </a:p>
        </p:txBody>
      </p:sp>
      <p:cxnSp>
        <p:nvCxnSpPr>
          <p:cNvPr id="19" name="Прямая со стрелкой 18"/>
          <p:cNvCxnSpPr/>
          <p:nvPr/>
        </p:nvCxnSpPr>
        <p:spPr>
          <a:xfrm rot="16200000" flipH="1">
            <a:off x="1142976" y="928670"/>
            <a:ext cx="214314" cy="214314"/>
          </a:xfrm>
          <a:prstGeom prst="straightConnector1">
            <a:avLst/>
          </a:prstGeom>
          <a:ln>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20" name="Прямая соединительная линия 19"/>
          <p:cNvCxnSpPr/>
          <p:nvPr/>
        </p:nvCxnSpPr>
        <p:spPr>
          <a:xfrm rot="10800000">
            <a:off x="714348" y="928670"/>
            <a:ext cx="428628" cy="1588"/>
          </a:xfrm>
          <a:prstGeom prst="line">
            <a:avLst/>
          </a:prstGeom>
          <a:ln>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21" name="Прямая со стрелкой 20"/>
          <p:cNvCxnSpPr/>
          <p:nvPr/>
        </p:nvCxnSpPr>
        <p:spPr>
          <a:xfrm rot="5400000">
            <a:off x="3143240" y="3786190"/>
            <a:ext cx="285752" cy="285752"/>
          </a:xfrm>
          <a:prstGeom prst="straightConnector1">
            <a:avLst/>
          </a:prstGeom>
          <a:ln>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22" name="Прямая соединительная линия 21"/>
          <p:cNvCxnSpPr/>
          <p:nvPr/>
        </p:nvCxnSpPr>
        <p:spPr>
          <a:xfrm rot="10800000">
            <a:off x="3428992" y="3786190"/>
            <a:ext cx="428628" cy="1588"/>
          </a:xfrm>
          <a:prstGeom prst="line">
            <a:avLst/>
          </a:prstGeom>
          <a:ln>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23" name="Прямая со стрелкой 22"/>
          <p:cNvCxnSpPr/>
          <p:nvPr/>
        </p:nvCxnSpPr>
        <p:spPr>
          <a:xfrm rot="5400000">
            <a:off x="2643174" y="1071546"/>
            <a:ext cx="214314" cy="214314"/>
          </a:xfrm>
          <a:prstGeom prst="straightConnector1">
            <a:avLst/>
          </a:prstGeom>
          <a:ln>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24" name="Прямая соединительная линия 23"/>
          <p:cNvCxnSpPr/>
          <p:nvPr/>
        </p:nvCxnSpPr>
        <p:spPr>
          <a:xfrm rot="10800000">
            <a:off x="2857488" y="1071546"/>
            <a:ext cx="428628" cy="1588"/>
          </a:xfrm>
          <a:prstGeom prst="line">
            <a:avLst/>
          </a:prstGeom>
          <a:ln>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25" name="Прямая со стрелкой 24"/>
          <p:cNvCxnSpPr/>
          <p:nvPr/>
        </p:nvCxnSpPr>
        <p:spPr>
          <a:xfrm rot="16200000" flipH="1">
            <a:off x="1142976" y="3929066"/>
            <a:ext cx="214314" cy="214314"/>
          </a:xfrm>
          <a:prstGeom prst="straightConnector1">
            <a:avLst/>
          </a:prstGeom>
          <a:ln>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26" name="Прямая соединительная линия 25"/>
          <p:cNvCxnSpPr/>
          <p:nvPr/>
        </p:nvCxnSpPr>
        <p:spPr>
          <a:xfrm rot="10800000">
            <a:off x="714348" y="3929066"/>
            <a:ext cx="428628" cy="1588"/>
          </a:xfrm>
          <a:prstGeom prst="line">
            <a:avLst/>
          </a:prstGeom>
          <a:ln>
            <a:solidFill>
              <a:srgbClr val="FFFF00"/>
            </a:solidFill>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2857488" y="714356"/>
            <a:ext cx="378630" cy="338554"/>
          </a:xfrm>
          <a:prstGeom prst="rect">
            <a:avLst/>
          </a:prstGeom>
          <a:noFill/>
          <a:ln>
            <a:noFill/>
          </a:ln>
        </p:spPr>
        <p:txBody>
          <a:bodyPr wrap="none" rtlCol="0">
            <a:spAutoFit/>
          </a:bodyPr>
          <a:lstStyle/>
          <a:p>
            <a:r>
              <a:rPr lang="ru-RU" sz="1600" dirty="0" smtClean="0">
                <a:solidFill>
                  <a:srgbClr val="FFFF00"/>
                </a:solidFill>
              </a:rPr>
              <a:t>ℓ2</a:t>
            </a:r>
            <a:endParaRPr lang="ru-RU" sz="1600" dirty="0">
              <a:solidFill>
                <a:srgbClr val="FFFF00"/>
              </a:solidFill>
            </a:endParaRPr>
          </a:p>
        </p:txBody>
      </p:sp>
      <p:sp>
        <p:nvSpPr>
          <p:cNvPr id="28" name="TextBox 27"/>
          <p:cNvSpPr txBox="1"/>
          <p:nvPr/>
        </p:nvSpPr>
        <p:spPr>
          <a:xfrm>
            <a:off x="3500430" y="3286124"/>
            <a:ext cx="343364" cy="338554"/>
          </a:xfrm>
          <a:prstGeom prst="rect">
            <a:avLst/>
          </a:prstGeom>
          <a:noFill/>
        </p:spPr>
        <p:txBody>
          <a:bodyPr wrap="none" rtlCol="0">
            <a:spAutoFit/>
          </a:bodyPr>
          <a:lstStyle/>
          <a:p>
            <a:r>
              <a:rPr lang="ru-RU" sz="1600" dirty="0" smtClean="0">
                <a:solidFill>
                  <a:srgbClr val="FFFF00"/>
                </a:solidFill>
              </a:rPr>
              <a:t>ℓ1</a:t>
            </a:r>
            <a:endParaRPr lang="ru-RU" sz="1600" dirty="0">
              <a:solidFill>
                <a:srgbClr val="FFFF00"/>
              </a:solidFill>
            </a:endParaRPr>
          </a:p>
        </p:txBody>
      </p:sp>
      <p:sp>
        <p:nvSpPr>
          <p:cNvPr id="33" name="TextBox 32"/>
          <p:cNvSpPr txBox="1"/>
          <p:nvPr/>
        </p:nvSpPr>
        <p:spPr>
          <a:xfrm>
            <a:off x="714348" y="3571876"/>
            <a:ext cx="426720" cy="338554"/>
          </a:xfrm>
          <a:prstGeom prst="rect">
            <a:avLst/>
          </a:prstGeom>
          <a:noFill/>
          <a:ln>
            <a:noFill/>
          </a:ln>
        </p:spPr>
        <p:txBody>
          <a:bodyPr wrap="none" rtlCol="0">
            <a:spAutoFit/>
          </a:bodyPr>
          <a:lstStyle/>
          <a:p>
            <a:r>
              <a:rPr lang="en-US" sz="1600" dirty="0" smtClean="0">
                <a:solidFill>
                  <a:srgbClr val="FFFF00"/>
                </a:solidFill>
              </a:rPr>
              <a:t>m</a:t>
            </a:r>
            <a:r>
              <a:rPr lang="ru-RU" sz="1200" dirty="0" smtClean="0">
                <a:solidFill>
                  <a:srgbClr val="FFFF00"/>
                </a:solidFill>
              </a:rPr>
              <a:t>1</a:t>
            </a:r>
            <a:endParaRPr lang="ru-RU" sz="1600" dirty="0">
              <a:solidFill>
                <a:srgbClr val="FFFF00"/>
              </a:solidFill>
            </a:endParaRPr>
          </a:p>
        </p:txBody>
      </p:sp>
      <p:sp>
        <p:nvSpPr>
          <p:cNvPr id="35" name="TextBox 34"/>
          <p:cNvSpPr txBox="1"/>
          <p:nvPr/>
        </p:nvSpPr>
        <p:spPr>
          <a:xfrm>
            <a:off x="642910" y="571480"/>
            <a:ext cx="437940" cy="338554"/>
          </a:xfrm>
          <a:prstGeom prst="rect">
            <a:avLst/>
          </a:prstGeom>
          <a:noFill/>
        </p:spPr>
        <p:txBody>
          <a:bodyPr wrap="none" rtlCol="0">
            <a:spAutoFit/>
          </a:bodyPr>
          <a:lstStyle/>
          <a:p>
            <a:r>
              <a:rPr lang="en-US" sz="1600" dirty="0" smtClean="0">
                <a:solidFill>
                  <a:srgbClr val="FFFF00"/>
                </a:solidFill>
              </a:rPr>
              <a:t>m</a:t>
            </a:r>
            <a:r>
              <a:rPr lang="ru-RU" sz="1200" dirty="0" smtClean="0">
                <a:solidFill>
                  <a:srgbClr val="FFFF00"/>
                </a:solidFill>
              </a:rPr>
              <a:t>2</a:t>
            </a:r>
            <a:endParaRPr lang="ru-RU" sz="1600" dirty="0">
              <a:solidFill>
                <a:srgbClr val="FFFF00"/>
              </a:solidFill>
            </a:endParaRPr>
          </a:p>
        </p:txBody>
      </p:sp>
      <p:sp>
        <p:nvSpPr>
          <p:cNvPr id="36" name="Овал 35"/>
          <p:cNvSpPr/>
          <p:nvPr/>
        </p:nvSpPr>
        <p:spPr>
          <a:xfrm>
            <a:off x="857224" y="1071546"/>
            <a:ext cx="1714512" cy="1714512"/>
          </a:xfrm>
          <a:prstGeom prst="ellipse">
            <a:avLst/>
          </a:prstGeom>
          <a:no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cxnSp>
        <p:nvCxnSpPr>
          <p:cNvPr id="37" name="Прямая соединительная линия 36"/>
          <p:cNvCxnSpPr/>
          <p:nvPr/>
        </p:nvCxnSpPr>
        <p:spPr>
          <a:xfrm rot="5400000">
            <a:off x="750067" y="1893083"/>
            <a:ext cx="1928826" cy="1588"/>
          </a:xfrm>
          <a:prstGeom prst="line">
            <a:avLst/>
          </a:prstGeom>
          <a:ln w="19050">
            <a:solidFill>
              <a:srgbClr val="FFFF00"/>
            </a:solidFill>
            <a:prstDash val="lgDashDot"/>
          </a:ln>
        </p:spPr>
        <p:style>
          <a:lnRef idx="1">
            <a:schemeClr val="accent1"/>
          </a:lnRef>
          <a:fillRef idx="0">
            <a:schemeClr val="accent1"/>
          </a:fillRef>
          <a:effectRef idx="0">
            <a:schemeClr val="accent1"/>
          </a:effectRef>
          <a:fontRef idx="minor">
            <a:schemeClr val="tx1"/>
          </a:fontRef>
        </p:style>
      </p:cxnSp>
      <p:cxnSp>
        <p:nvCxnSpPr>
          <p:cNvPr id="38" name="Прямая соединительная линия 37"/>
          <p:cNvCxnSpPr/>
          <p:nvPr/>
        </p:nvCxnSpPr>
        <p:spPr>
          <a:xfrm rot="5400000">
            <a:off x="1179489" y="1963727"/>
            <a:ext cx="2500330" cy="1588"/>
          </a:xfrm>
          <a:prstGeom prst="line">
            <a:avLst/>
          </a:prstGeom>
          <a:ln w="19050">
            <a:solidFill>
              <a:srgbClr val="FFFF00"/>
            </a:solidFill>
            <a:prstDash val="lgDashDot"/>
          </a:ln>
        </p:spPr>
        <p:style>
          <a:lnRef idx="1">
            <a:schemeClr val="accent1"/>
          </a:lnRef>
          <a:fillRef idx="0">
            <a:schemeClr val="accent1"/>
          </a:fillRef>
          <a:effectRef idx="0">
            <a:schemeClr val="accent1"/>
          </a:effectRef>
          <a:fontRef idx="minor">
            <a:schemeClr val="tx1"/>
          </a:fontRef>
        </p:style>
      </p:cxnSp>
      <p:cxnSp>
        <p:nvCxnSpPr>
          <p:cNvPr id="39" name="Прямая соединительная линия 38"/>
          <p:cNvCxnSpPr/>
          <p:nvPr/>
        </p:nvCxnSpPr>
        <p:spPr>
          <a:xfrm rot="5400000">
            <a:off x="1072332" y="4856966"/>
            <a:ext cx="2714644" cy="1588"/>
          </a:xfrm>
          <a:prstGeom prst="line">
            <a:avLst/>
          </a:prstGeom>
          <a:ln w="19050">
            <a:solidFill>
              <a:srgbClr val="FFFF00"/>
            </a:solidFill>
            <a:prstDash val="lgDashDot"/>
          </a:ln>
        </p:spPr>
        <p:style>
          <a:lnRef idx="1">
            <a:schemeClr val="accent1"/>
          </a:lnRef>
          <a:fillRef idx="0">
            <a:schemeClr val="accent1"/>
          </a:fillRef>
          <a:effectRef idx="0">
            <a:schemeClr val="accent1"/>
          </a:effectRef>
          <a:fontRef idx="minor">
            <a:schemeClr val="tx1"/>
          </a:fontRef>
        </p:style>
      </p:cxnSp>
      <p:cxnSp>
        <p:nvCxnSpPr>
          <p:cNvPr id="40" name="Прямая соединительная линия 39"/>
          <p:cNvCxnSpPr/>
          <p:nvPr/>
        </p:nvCxnSpPr>
        <p:spPr>
          <a:xfrm flipV="1">
            <a:off x="642910" y="1928802"/>
            <a:ext cx="2061384" cy="10318"/>
          </a:xfrm>
          <a:prstGeom prst="line">
            <a:avLst/>
          </a:prstGeom>
          <a:ln w="19050">
            <a:solidFill>
              <a:srgbClr val="FFFF00"/>
            </a:solidFill>
            <a:prstDash val="lgDashDot"/>
          </a:ln>
        </p:spPr>
        <p:style>
          <a:lnRef idx="1">
            <a:schemeClr val="accent1"/>
          </a:lnRef>
          <a:fillRef idx="0">
            <a:schemeClr val="accent1"/>
          </a:fillRef>
          <a:effectRef idx="0">
            <a:schemeClr val="accent1"/>
          </a:effectRef>
          <a:fontRef idx="minor">
            <a:schemeClr val="tx1"/>
          </a:fontRef>
        </p:style>
      </p:cxnSp>
      <p:cxnSp>
        <p:nvCxnSpPr>
          <p:cNvPr id="41" name="Прямая соединительная линия 40"/>
          <p:cNvCxnSpPr/>
          <p:nvPr/>
        </p:nvCxnSpPr>
        <p:spPr>
          <a:xfrm>
            <a:off x="714348" y="4929198"/>
            <a:ext cx="2928958" cy="1588"/>
          </a:xfrm>
          <a:prstGeom prst="line">
            <a:avLst/>
          </a:prstGeom>
          <a:ln w="19050">
            <a:solidFill>
              <a:srgbClr val="FFFF00"/>
            </a:solidFill>
            <a:prstDash val="lgDashDot"/>
          </a:ln>
        </p:spPr>
        <p:style>
          <a:lnRef idx="1">
            <a:schemeClr val="accent1"/>
          </a:lnRef>
          <a:fillRef idx="0">
            <a:schemeClr val="accent1"/>
          </a:fillRef>
          <a:effectRef idx="0">
            <a:schemeClr val="accent1"/>
          </a:effectRef>
          <a:fontRef idx="minor">
            <a:schemeClr val="tx1"/>
          </a:fontRef>
        </p:style>
      </p:cxnSp>
      <p:cxnSp>
        <p:nvCxnSpPr>
          <p:cNvPr id="42" name="Прямая соединительная линия 41"/>
          <p:cNvCxnSpPr/>
          <p:nvPr/>
        </p:nvCxnSpPr>
        <p:spPr>
          <a:xfrm rot="5400000">
            <a:off x="357952" y="5071280"/>
            <a:ext cx="2714644" cy="1588"/>
          </a:xfrm>
          <a:prstGeom prst="line">
            <a:avLst/>
          </a:prstGeom>
          <a:ln w="19050">
            <a:solidFill>
              <a:srgbClr val="FFFF00"/>
            </a:solidFill>
            <a:prstDash val="lgDashDot"/>
          </a:ln>
        </p:spPr>
        <p:style>
          <a:lnRef idx="1">
            <a:schemeClr val="accent1"/>
          </a:lnRef>
          <a:fillRef idx="0">
            <a:schemeClr val="accent1"/>
          </a:fillRef>
          <a:effectRef idx="0">
            <a:schemeClr val="accent1"/>
          </a:effectRef>
          <a:fontRef idx="minor">
            <a:schemeClr val="tx1"/>
          </a:fontRef>
        </p:style>
      </p:cxnSp>
      <p:cxnSp>
        <p:nvCxnSpPr>
          <p:cNvPr id="43" name="Прямая соединительная линия 42"/>
          <p:cNvCxnSpPr/>
          <p:nvPr/>
        </p:nvCxnSpPr>
        <p:spPr>
          <a:xfrm rot="10800000" flipV="1">
            <a:off x="3714744" y="4929198"/>
            <a:ext cx="490542" cy="9524"/>
          </a:xfrm>
          <a:prstGeom prst="line">
            <a:avLst/>
          </a:prstGeom>
          <a:ln w="57150">
            <a:solidFill>
              <a:srgbClr val="FFFF00"/>
            </a:solidFill>
          </a:ln>
        </p:spPr>
        <p:style>
          <a:lnRef idx="1">
            <a:schemeClr val="accent1"/>
          </a:lnRef>
          <a:fillRef idx="0">
            <a:schemeClr val="accent1"/>
          </a:fillRef>
          <a:effectRef idx="0">
            <a:schemeClr val="accent1"/>
          </a:effectRef>
          <a:fontRef idx="minor">
            <a:schemeClr val="tx1"/>
          </a:fontRef>
        </p:style>
      </p:cxnSp>
      <p:sp>
        <p:nvSpPr>
          <p:cNvPr id="44" name="Овал 43"/>
          <p:cNvSpPr/>
          <p:nvPr/>
        </p:nvSpPr>
        <p:spPr>
          <a:xfrm>
            <a:off x="857224" y="4071942"/>
            <a:ext cx="1714512" cy="1714512"/>
          </a:xfrm>
          <a:prstGeom prst="ellipse">
            <a:avLst/>
          </a:prstGeom>
          <a:no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cxnSp>
        <p:nvCxnSpPr>
          <p:cNvPr id="45" name="Прямая соединительная линия 44"/>
          <p:cNvCxnSpPr/>
          <p:nvPr/>
        </p:nvCxnSpPr>
        <p:spPr>
          <a:xfrm rot="5400000">
            <a:off x="892943" y="1464455"/>
            <a:ext cx="2000264" cy="1071570"/>
          </a:xfrm>
          <a:prstGeom prst="line">
            <a:avLst/>
          </a:prstGeom>
          <a:ln w="381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46" name="Прямая соединительная линия 45"/>
          <p:cNvCxnSpPr/>
          <p:nvPr/>
        </p:nvCxnSpPr>
        <p:spPr>
          <a:xfrm>
            <a:off x="1357290" y="3000372"/>
            <a:ext cx="2143140" cy="1588"/>
          </a:xfrm>
          <a:prstGeom prst="line">
            <a:avLst/>
          </a:prstGeom>
          <a:ln w="381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47" name="Прямая соединительная линия 46"/>
          <p:cNvCxnSpPr/>
          <p:nvPr/>
        </p:nvCxnSpPr>
        <p:spPr>
          <a:xfrm rot="16200000" flipH="1">
            <a:off x="1928794" y="1428736"/>
            <a:ext cx="2071702" cy="1071570"/>
          </a:xfrm>
          <a:prstGeom prst="line">
            <a:avLst/>
          </a:prstGeom>
          <a:ln w="381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48" name="Прямая соединительная линия 47"/>
          <p:cNvCxnSpPr/>
          <p:nvPr/>
        </p:nvCxnSpPr>
        <p:spPr>
          <a:xfrm rot="5400000">
            <a:off x="463521" y="3107529"/>
            <a:ext cx="3501256" cy="794"/>
          </a:xfrm>
          <a:prstGeom prst="line">
            <a:avLst/>
          </a:prstGeom>
          <a:ln>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49" name="Прямая соединительная линия 48"/>
          <p:cNvCxnSpPr/>
          <p:nvPr/>
        </p:nvCxnSpPr>
        <p:spPr>
          <a:xfrm rot="5400000">
            <a:off x="500034" y="3857628"/>
            <a:ext cx="2000264" cy="1588"/>
          </a:xfrm>
          <a:prstGeom prst="line">
            <a:avLst/>
          </a:prstGeom>
          <a:ln>
            <a:solidFill>
              <a:srgbClr val="FFFF00"/>
            </a:solidFill>
          </a:ln>
        </p:spPr>
        <p:style>
          <a:lnRef idx="1">
            <a:schemeClr val="accent1"/>
          </a:lnRef>
          <a:fillRef idx="0">
            <a:schemeClr val="accent1"/>
          </a:fillRef>
          <a:effectRef idx="0">
            <a:schemeClr val="accent1"/>
          </a:effectRef>
          <a:fontRef idx="minor">
            <a:schemeClr val="tx1"/>
          </a:fontRef>
        </p:style>
      </p:cxnSp>
      <p:sp>
        <p:nvSpPr>
          <p:cNvPr id="50" name="Овал 49"/>
          <p:cNvSpPr/>
          <p:nvPr/>
        </p:nvSpPr>
        <p:spPr>
          <a:xfrm>
            <a:off x="1357290" y="3857628"/>
            <a:ext cx="2143140" cy="2143140"/>
          </a:xfrm>
          <a:prstGeom prst="ellipse">
            <a:avLst/>
          </a:prstGeom>
          <a:no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1" name="Овал 50"/>
          <p:cNvSpPr/>
          <p:nvPr/>
        </p:nvSpPr>
        <p:spPr>
          <a:xfrm>
            <a:off x="1428728" y="4857760"/>
            <a:ext cx="142876" cy="142876"/>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2" name="Овал 51"/>
          <p:cNvSpPr/>
          <p:nvPr/>
        </p:nvSpPr>
        <p:spPr>
          <a:xfrm>
            <a:off x="2143108" y="4857760"/>
            <a:ext cx="142876" cy="142876"/>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3" name="Овал 52"/>
          <p:cNvSpPr/>
          <p:nvPr/>
        </p:nvSpPr>
        <p:spPr>
          <a:xfrm>
            <a:off x="1428728" y="2643182"/>
            <a:ext cx="142876" cy="142876"/>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4" name="Овал 53"/>
          <p:cNvSpPr/>
          <p:nvPr/>
        </p:nvSpPr>
        <p:spPr>
          <a:xfrm>
            <a:off x="2143108" y="1214422"/>
            <a:ext cx="142876" cy="142876"/>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5" name="TextBox 54"/>
          <p:cNvSpPr txBox="1"/>
          <p:nvPr/>
        </p:nvSpPr>
        <p:spPr>
          <a:xfrm>
            <a:off x="3714744" y="4429132"/>
            <a:ext cx="420308" cy="369332"/>
          </a:xfrm>
          <a:prstGeom prst="rect">
            <a:avLst/>
          </a:prstGeom>
          <a:noFill/>
        </p:spPr>
        <p:txBody>
          <a:bodyPr wrap="none" rtlCol="0">
            <a:spAutoFit/>
          </a:bodyPr>
          <a:lstStyle/>
          <a:p>
            <a:r>
              <a:rPr lang="ru-RU" dirty="0" smtClean="0">
                <a:solidFill>
                  <a:srgbClr val="FFFF00"/>
                </a:solidFill>
              </a:rPr>
              <a:t>Ф1</a:t>
            </a:r>
            <a:endParaRPr lang="ru-RU" dirty="0">
              <a:solidFill>
                <a:srgbClr val="FFFF00"/>
              </a:solidFill>
            </a:endParaRPr>
          </a:p>
        </p:txBody>
      </p:sp>
      <p:sp>
        <p:nvSpPr>
          <p:cNvPr id="56" name="TextBox 55"/>
          <p:cNvSpPr txBox="1"/>
          <p:nvPr/>
        </p:nvSpPr>
        <p:spPr>
          <a:xfrm>
            <a:off x="1285852" y="4929198"/>
            <a:ext cx="433132" cy="461665"/>
          </a:xfrm>
          <a:prstGeom prst="rect">
            <a:avLst/>
          </a:prstGeom>
          <a:noFill/>
        </p:spPr>
        <p:txBody>
          <a:bodyPr wrap="none" rtlCol="0">
            <a:spAutoFit/>
          </a:bodyPr>
          <a:lstStyle/>
          <a:p>
            <a:r>
              <a:rPr lang="ru-RU" sz="2400" dirty="0" smtClean="0">
                <a:solidFill>
                  <a:srgbClr val="FFFF00"/>
                </a:solidFill>
              </a:rPr>
              <a:t>В</a:t>
            </a:r>
            <a:r>
              <a:rPr lang="ru-RU" sz="1600" dirty="0" smtClean="0">
                <a:solidFill>
                  <a:srgbClr val="FFFF00"/>
                </a:solidFill>
              </a:rPr>
              <a:t>1</a:t>
            </a:r>
            <a:endParaRPr lang="ru-RU" sz="2400" dirty="0">
              <a:solidFill>
                <a:srgbClr val="FFFF00"/>
              </a:solidFill>
            </a:endParaRPr>
          </a:p>
        </p:txBody>
      </p:sp>
      <p:sp>
        <p:nvSpPr>
          <p:cNvPr id="57" name="TextBox 56"/>
          <p:cNvSpPr txBox="1"/>
          <p:nvPr/>
        </p:nvSpPr>
        <p:spPr>
          <a:xfrm>
            <a:off x="1785918" y="4929198"/>
            <a:ext cx="455574" cy="461665"/>
          </a:xfrm>
          <a:prstGeom prst="rect">
            <a:avLst/>
          </a:prstGeom>
          <a:noFill/>
        </p:spPr>
        <p:txBody>
          <a:bodyPr wrap="none" rtlCol="0">
            <a:spAutoFit/>
          </a:bodyPr>
          <a:lstStyle/>
          <a:p>
            <a:r>
              <a:rPr lang="ru-RU" sz="2400" dirty="0" smtClean="0">
                <a:solidFill>
                  <a:srgbClr val="FFFF00"/>
                </a:solidFill>
              </a:rPr>
              <a:t>А</a:t>
            </a:r>
            <a:r>
              <a:rPr lang="ru-RU" sz="1600" dirty="0" smtClean="0">
                <a:solidFill>
                  <a:srgbClr val="FFFF00"/>
                </a:solidFill>
              </a:rPr>
              <a:t>1</a:t>
            </a:r>
            <a:endParaRPr lang="ru-RU" sz="1600" dirty="0">
              <a:solidFill>
                <a:srgbClr val="FFFF00"/>
              </a:solidFill>
            </a:endParaRPr>
          </a:p>
        </p:txBody>
      </p:sp>
      <p:sp>
        <p:nvSpPr>
          <p:cNvPr id="58" name="TextBox 57"/>
          <p:cNvSpPr txBox="1"/>
          <p:nvPr/>
        </p:nvSpPr>
        <p:spPr>
          <a:xfrm>
            <a:off x="1000100" y="2571744"/>
            <a:ext cx="468398" cy="461665"/>
          </a:xfrm>
          <a:prstGeom prst="rect">
            <a:avLst/>
          </a:prstGeom>
          <a:noFill/>
        </p:spPr>
        <p:txBody>
          <a:bodyPr wrap="none" rtlCol="0">
            <a:spAutoFit/>
          </a:bodyPr>
          <a:lstStyle/>
          <a:p>
            <a:r>
              <a:rPr lang="ru-RU" sz="2400" dirty="0" smtClean="0">
                <a:solidFill>
                  <a:srgbClr val="FFFF00"/>
                </a:solidFill>
              </a:rPr>
              <a:t>В</a:t>
            </a:r>
            <a:r>
              <a:rPr lang="ru-RU" sz="1600" dirty="0" smtClean="0">
                <a:solidFill>
                  <a:srgbClr val="FFFF00"/>
                </a:solidFill>
              </a:rPr>
              <a:t>2</a:t>
            </a:r>
            <a:endParaRPr lang="ru-RU" sz="1600" dirty="0">
              <a:solidFill>
                <a:srgbClr val="FFFF00"/>
              </a:solidFill>
            </a:endParaRPr>
          </a:p>
        </p:txBody>
      </p:sp>
      <p:sp>
        <p:nvSpPr>
          <p:cNvPr id="59" name="TextBox 58"/>
          <p:cNvSpPr txBox="1"/>
          <p:nvPr/>
        </p:nvSpPr>
        <p:spPr>
          <a:xfrm>
            <a:off x="1928794" y="785794"/>
            <a:ext cx="490840" cy="461665"/>
          </a:xfrm>
          <a:prstGeom prst="rect">
            <a:avLst/>
          </a:prstGeom>
          <a:noFill/>
        </p:spPr>
        <p:txBody>
          <a:bodyPr wrap="none" rtlCol="0">
            <a:spAutoFit/>
          </a:bodyPr>
          <a:lstStyle/>
          <a:p>
            <a:r>
              <a:rPr lang="ru-RU" sz="2400" dirty="0" smtClean="0">
                <a:solidFill>
                  <a:srgbClr val="FFFF00"/>
                </a:solidFill>
              </a:rPr>
              <a:t>А</a:t>
            </a:r>
            <a:r>
              <a:rPr lang="ru-RU" sz="1600" dirty="0" smtClean="0">
                <a:solidFill>
                  <a:srgbClr val="FFFF00"/>
                </a:solidFill>
              </a:rPr>
              <a:t>2</a:t>
            </a:r>
            <a:endParaRPr lang="ru-RU" sz="1600" dirty="0">
              <a:solidFill>
                <a:srgbClr val="FFFF00"/>
              </a:solidFill>
            </a:endParaRPr>
          </a:p>
        </p:txBody>
      </p:sp>
      <p:cxnSp>
        <p:nvCxnSpPr>
          <p:cNvPr id="60" name="Прямая соединительная линия 59"/>
          <p:cNvCxnSpPr/>
          <p:nvPr/>
        </p:nvCxnSpPr>
        <p:spPr>
          <a:xfrm rot="10800000" flipV="1">
            <a:off x="142844" y="1928802"/>
            <a:ext cx="490542" cy="9524"/>
          </a:xfrm>
          <a:prstGeom prst="line">
            <a:avLst/>
          </a:prstGeom>
          <a:ln w="57150">
            <a:solidFill>
              <a:srgbClr val="FFFF00"/>
            </a:solidFill>
          </a:ln>
        </p:spPr>
        <p:style>
          <a:lnRef idx="1">
            <a:schemeClr val="accent1"/>
          </a:lnRef>
          <a:fillRef idx="0">
            <a:schemeClr val="accent1"/>
          </a:fillRef>
          <a:effectRef idx="0">
            <a:schemeClr val="accent1"/>
          </a:effectRef>
          <a:fontRef idx="minor">
            <a:schemeClr val="tx1"/>
          </a:fontRef>
        </p:style>
      </p:cxnSp>
      <p:sp>
        <p:nvSpPr>
          <p:cNvPr id="61" name="TextBox 60"/>
          <p:cNvSpPr txBox="1"/>
          <p:nvPr/>
        </p:nvSpPr>
        <p:spPr>
          <a:xfrm>
            <a:off x="214282" y="1428736"/>
            <a:ext cx="423514" cy="369332"/>
          </a:xfrm>
          <a:prstGeom prst="rect">
            <a:avLst/>
          </a:prstGeom>
          <a:noFill/>
        </p:spPr>
        <p:txBody>
          <a:bodyPr wrap="none" rtlCol="0">
            <a:spAutoFit/>
          </a:bodyPr>
          <a:lstStyle/>
          <a:p>
            <a:r>
              <a:rPr lang="ru-RU" dirty="0" smtClean="0">
                <a:solidFill>
                  <a:srgbClr val="FFFF00"/>
                </a:solidFill>
              </a:rPr>
              <a:t>Г2</a:t>
            </a:r>
            <a:endParaRPr lang="ru-RU" dirty="0">
              <a:solidFill>
                <a:srgbClr val="FFFF00"/>
              </a:solidFill>
            </a:endParaRPr>
          </a:p>
        </p:txBody>
      </p:sp>
      <p:cxnSp>
        <p:nvCxnSpPr>
          <p:cNvPr id="65" name="Прямая соединительная линия 64"/>
          <p:cNvCxnSpPr/>
          <p:nvPr/>
        </p:nvCxnSpPr>
        <p:spPr>
          <a:xfrm>
            <a:off x="2500298" y="1928802"/>
            <a:ext cx="428628" cy="1588"/>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68" name="Oval 39"/>
          <p:cNvSpPr>
            <a:spLocks noChangeArrowheads="1"/>
          </p:cNvSpPr>
          <p:nvPr/>
        </p:nvSpPr>
        <p:spPr bwMode="auto">
          <a:xfrm>
            <a:off x="1928793" y="4429132"/>
            <a:ext cx="1000133" cy="1000132"/>
          </a:xfrm>
          <a:prstGeom prst="ellipse">
            <a:avLst/>
          </a:prstGeom>
          <a:noFill/>
          <a:ln w="12700" algn="ctr">
            <a:solidFill>
              <a:srgbClr val="993300"/>
            </a:solidFill>
            <a:round/>
            <a:headEnd/>
            <a:tailEnd/>
          </a:ln>
        </p:spPr>
        <p:txBody>
          <a:bodyPr wrap="none" anchor="ctr"/>
          <a:lstStyle/>
          <a:p>
            <a:endParaRPr lang="ru-RU"/>
          </a:p>
        </p:txBody>
      </p:sp>
      <p:sp>
        <p:nvSpPr>
          <p:cNvPr id="63" name="Овал 62"/>
          <p:cNvSpPr/>
          <p:nvPr/>
        </p:nvSpPr>
        <p:spPr>
          <a:xfrm>
            <a:off x="2357422" y="5357826"/>
            <a:ext cx="142876" cy="142876"/>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2" name="Овал 61"/>
          <p:cNvSpPr/>
          <p:nvPr/>
        </p:nvSpPr>
        <p:spPr>
          <a:xfrm>
            <a:off x="2357422" y="4357694"/>
            <a:ext cx="142876" cy="142876"/>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5" name="Овал 74"/>
          <p:cNvSpPr/>
          <p:nvPr/>
        </p:nvSpPr>
        <p:spPr>
          <a:xfrm>
            <a:off x="2357422" y="1857364"/>
            <a:ext cx="142876" cy="142876"/>
          </a:xfrm>
          <a:prstGeom prst="ellipse">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7" name="TextBox 76"/>
          <p:cNvSpPr txBox="1"/>
          <p:nvPr/>
        </p:nvSpPr>
        <p:spPr>
          <a:xfrm>
            <a:off x="2428860" y="4000504"/>
            <a:ext cx="471604" cy="461665"/>
          </a:xfrm>
          <a:prstGeom prst="rect">
            <a:avLst/>
          </a:prstGeom>
          <a:noFill/>
        </p:spPr>
        <p:txBody>
          <a:bodyPr wrap="none" rtlCol="0">
            <a:spAutoFit/>
          </a:bodyPr>
          <a:lstStyle/>
          <a:p>
            <a:r>
              <a:rPr lang="en-US" sz="2400" dirty="0" smtClean="0">
                <a:solidFill>
                  <a:srgbClr val="FFFF00"/>
                </a:solidFill>
                <a:latin typeface="Arial"/>
                <a:cs typeface="Arial"/>
              </a:rPr>
              <a:t>D</a:t>
            </a:r>
            <a:r>
              <a:rPr lang="ru-RU" sz="1600" dirty="0" smtClean="0">
                <a:solidFill>
                  <a:srgbClr val="FFFF00"/>
                </a:solidFill>
              </a:rPr>
              <a:t>1</a:t>
            </a:r>
            <a:endParaRPr lang="ru-RU" sz="2400" dirty="0">
              <a:solidFill>
                <a:srgbClr val="FFFF00"/>
              </a:solidFill>
            </a:endParaRPr>
          </a:p>
        </p:txBody>
      </p:sp>
      <p:sp>
        <p:nvSpPr>
          <p:cNvPr id="78" name="TextBox 77"/>
          <p:cNvSpPr txBox="1"/>
          <p:nvPr/>
        </p:nvSpPr>
        <p:spPr>
          <a:xfrm>
            <a:off x="2500298" y="5500702"/>
            <a:ext cx="449162" cy="461665"/>
          </a:xfrm>
          <a:prstGeom prst="rect">
            <a:avLst/>
          </a:prstGeom>
          <a:noFill/>
        </p:spPr>
        <p:txBody>
          <a:bodyPr wrap="none" rtlCol="0">
            <a:spAutoFit/>
          </a:bodyPr>
          <a:lstStyle/>
          <a:p>
            <a:r>
              <a:rPr lang="ru-RU" sz="2400" dirty="0" smtClean="0">
                <a:solidFill>
                  <a:srgbClr val="FFFF00"/>
                </a:solidFill>
              </a:rPr>
              <a:t>С</a:t>
            </a:r>
            <a:r>
              <a:rPr lang="ru-RU" sz="1600" dirty="0" smtClean="0">
                <a:solidFill>
                  <a:srgbClr val="FFFF00"/>
                </a:solidFill>
              </a:rPr>
              <a:t>1</a:t>
            </a:r>
            <a:endParaRPr lang="ru-RU" sz="2400" dirty="0">
              <a:solidFill>
                <a:srgbClr val="FFFF00"/>
              </a:solidFill>
            </a:endParaRPr>
          </a:p>
        </p:txBody>
      </p:sp>
      <p:sp>
        <p:nvSpPr>
          <p:cNvPr id="79" name="TextBox 78"/>
          <p:cNvSpPr txBox="1"/>
          <p:nvPr/>
        </p:nvSpPr>
        <p:spPr>
          <a:xfrm>
            <a:off x="2071670" y="1928802"/>
            <a:ext cx="1050288" cy="461665"/>
          </a:xfrm>
          <a:prstGeom prst="rect">
            <a:avLst/>
          </a:prstGeom>
          <a:noFill/>
        </p:spPr>
        <p:txBody>
          <a:bodyPr wrap="none" rtlCol="0">
            <a:spAutoFit/>
          </a:bodyPr>
          <a:lstStyle/>
          <a:p>
            <a:r>
              <a:rPr lang="ru-RU" sz="2400" dirty="0" smtClean="0">
                <a:solidFill>
                  <a:srgbClr val="FFFF00"/>
                </a:solidFill>
              </a:rPr>
              <a:t>С2</a:t>
            </a:r>
            <a:r>
              <a:rPr lang="ru-RU" sz="2400" dirty="0" smtClean="0">
                <a:solidFill>
                  <a:srgbClr val="FFFF00"/>
                </a:solidFill>
                <a:latin typeface="Arial"/>
                <a:cs typeface="Arial"/>
              </a:rPr>
              <a:t>≡</a:t>
            </a:r>
            <a:r>
              <a:rPr lang="en-US" sz="2400" dirty="0" smtClean="0">
                <a:solidFill>
                  <a:srgbClr val="FFFF00"/>
                </a:solidFill>
                <a:latin typeface="Arial"/>
                <a:cs typeface="Arial"/>
              </a:rPr>
              <a:t>D</a:t>
            </a:r>
            <a:r>
              <a:rPr lang="ru-RU" sz="1600" dirty="0" smtClean="0">
                <a:solidFill>
                  <a:srgbClr val="FFFF00"/>
                </a:solidFill>
                <a:latin typeface="Arial"/>
                <a:cs typeface="Arial"/>
              </a:rPr>
              <a:t>2</a:t>
            </a:r>
            <a:endParaRPr lang="ru-RU" sz="2400" dirty="0">
              <a:solidFill>
                <a:srgbClr val="FFFF00"/>
              </a:solidFill>
            </a:endParaRPr>
          </a:p>
        </p:txBody>
      </p:sp>
      <p:sp>
        <p:nvSpPr>
          <p:cNvPr id="91" name="Овал 90"/>
          <p:cNvSpPr/>
          <p:nvPr/>
        </p:nvSpPr>
        <p:spPr>
          <a:xfrm>
            <a:off x="2357422" y="4857760"/>
            <a:ext cx="142876" cy="142876"/>
          </a:xfrm>
          <a:prstGeom prst="ellipse">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2" name="Овал 91"/>
          <p:cNvSpPr/>
          <p:nvPr/>
        </p:nvSpPr>
        <p:spPr>
          <a:xfrm>
            <a:off x="1643042" y="1857364"/>
            <a:ext cx="142876" cy="142876"/>
          </a:xfrm>
          <a:prstGeom prst="ellipse">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3" name="Овал 92"/>
          <p:cNvSpPr/>
          <p:nvPr/>
        </p:nvSpPr>
        <p:spPr>
          <a:xfrm>
            <a:off x="1643042" y="4857760"/>
            <a:ext cx="142876" cy="142876"/>
          </a:xfrm>
          <a:prstGeom prst="ellipse">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 xmlns:p14="http://schemas.microsoft.com/office/powerpoint/2007/7/12/main" val="9840926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fade">
                                      <p:cBhvr>
                                        <p:cTn id="7" dur="2000"/>
                                        <p:tgtEl>
                                          <p:spTgt spid="6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1"/>
                                        </p:tgtEl>
                                        <p:attrNameLst>
                                          <p:attrName>style.visibility</p:attrName>
                                        </p:attrNameLst>
                                      </p:cBhvr>
                                      <p:to>
                                        <p:strVal val="visible"/>
                                      </p:to>
                                    </p:set>
                                    <p:animEffect transition="in" filter="fade">
                                      <p:cBhvr>
                                        <p:cTn id="10" dur="2000"/>
                                        <p:tgtEl>
                                          <p:spTgt spid="61"/>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60"/>
                                        </p:tgtEl>
                                        <p:attrNameLst>
                                          <p:attrName>style.visibility</p:attrName>
                                        </p:attrNameLst>
                                      </p:cBhvr>
                                      <p:to>
                                        <p:strVal val="visible"/>
                                      </p:to>
                                    </p:set>
                                    <p:animEffect transition="in" filter="fade">
                                      <p:cBhvr>
                                        <p:cTn id="15" dur="2000"/>
                                        <p:tgtEl>
                                          <p:spTgt spid="60"/>
                                        </p:tgtEl>
                                      </p:cBhvr>
                                    </p:animEffect>
                                  </p:childTnLst>
                                </p:cTn>
                              </p:par>
                              <p:par>
                                <p:cTn id="16" presetID="10" presetClass="entr" presetSubtype="0" fill="hold" grpId="1" nodeType="withEffect">
                                  <p:stCondLst>
                                    <p:cond delay="0"/>
                                  </p:stCondLst>
                                  <p:childTnLst>
                                    <p:set>
                                      <p:cBhvr>
                                        <p:cTn id="17" dur="1" fill="hold">
                                          <p:stCondLst>
                                            <p:cond delay="0"/>
                                          </p:stCondLst>
                                        </p:cTn>
                                        <p:tgtEl>
                                          <p:spTgt spid="61"/>
                                        </p:tgtEl>
                                        <p:attrNameLst>
                                          <p:attrName>style.visibility</p:attrName>
                                        </p:attrNameLst>
                                      </p:cBhvr>
                                      <p:to>
                                        <p:strVal val="visible"/>
                                      </p:to>
                                    </p:set>
                                    <p:animEffect transition="in" filter="fade">
                                      <p:cBhvr>
                                        <p:cTn id="18" dur="2000"/>
                                        <p:tgtEl>
                                          <p:spTgt spid="61"/>
                                        </p:tgtEl>
                                      </p:cBhvr>
                                    </p:animEffect>
                                  </p:childTnLst>
                                </p:cTn>
                              </p:par>
                              <p:par>
                                <p:cTn id="19" presetID="10" presetClass="entr" presetSubtype="0"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2000"/>
                                        <p:tgtEl>
                                          <p:spTgt spid="12"/>
                                        </p:tgtEl>
                                      </p:cBhvr>
                                    </p:animEffect>
                                  </p:childTnLst>
                                </p:cTn>
                              </p:par>
                              <p:par>
                                <p:cTn id="22" presetID="10" presetClass="entr" presetSubtype="0" fill="hold" nodeType="with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2000"/>
                                        <p:tgtEl>
                                          <p:spTgt spid="14"/>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2000"/>
                                        <p:tgtEl>
                                          <p:spTgt spid="29"/>
                                        </p:tgtEl>
                                      </p:cBhvr>
                                    </p:animEffect>
                                  </p:childTnLst>
                                </p:cTn>
                              </p:par>
                              <p:par>
                                <p:cTn id="28" presetID="10" presetClass="entr" presetSubtype="0" fill="hold" nodeType="withEffect">
                                  <p:stCondLst>
                                    <p:cond delay="0"/>
                                  </p:stCondLst>
                                  <p:childTnLst>
                                    <p:set>
                                      <p:cBhvr>
                                        <p:cTn id="29" dur="1" fill="hold">
                                          <p:stCondLst>
                                            <p:cond delay="0"/>
                                          </p:stCondLst>
                                        </p:cTn>
                                        <p:tgtEl>
                                          <p:spTgt spid="65"/>
                                        </p:tgtEl>
                                        <p:attrNameLst>
                                          <p:attrName>style.visibility</p:attrName>
                                        </p:attrNameLst>
                                      </p:cBhvr>
                                      <p:to>
                                        <p:strVal val="visible"/>
                                      </p:to>
                                    </p:set>
                                    <p:animEffect transition="in" filter="fade">
                                      <p:cBhvr>
                                        <p:cTn id="30" dur="2000"/>
                                        <p:tgtEl>
                                          <p:spTgt spid="65"/>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75"/>
                                        </p:tgtEl>
                                        <p:attrNameLst>
                                          <p:attrName>style.visibility</p:attrName>
                                        </p:attrNameLst>
                                      </p:cBhvr>
                                      <p:to>
                                        <p:strVal val="visible"/>
                                      </p:to>
                                    </p:set>
                                    <p:animEffect transition="in" filter="fade">
                                      <p:cBhvr>
                                        <p:cTn id="33" dur="2000"/>
                                        <p:tgtEl>
                                          <p:spTgt spid="75"/>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2"/>
                                        </p:tgtEl>
                                        <p:attrNameLst>
                                          <p:attrName>style.visibility</p:attrName>
                                        </p:attrNameLst>
                                      </p:cBhvr>
                                      <p:to>
                                        <p:strVal val="visible"/>
                                      </p:to>
                                    </p:set>
                                    <p:animEffect transition="in" filter="fade">
                                      <p:cBhvr>
                                        <p:cTn id="36" dur="2000"/>
                                        <p:tgtEl>
                                          <p:spTgt spid="32"/>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91"/>
                                        </p:tgtEl>
                                        <p:attrNameLst>
                                          <p:attrName>style.visibility</p:attrName>
                                        </p:attrNameLst>
                                      </p:cBhvr>
                                      <p:to>
                                        <p:strVal val="visible"/>
                                      </p:to>
                                    </p:set>
                                    <p:animEffect transition="in" filter="fade">
                                      <p:cBhvr>
                                        <p:cTn id="41" dur="2000"/>
                                        <p:tgtEl>
                                          <p:spTgt spid="91"/>
                                        </p:tgtEl>
                                      </p:cBhvr>
                                    </p:animEffect>
                                  </p:childTnLst>
                                </p:cTn>
                              </p:par>
                              <p:par>
                                <p:cTn id="42" presetID="10" presetClass="entr" presetSubtype="0" fill="hold" nodeType="with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fade">
                                      <p:cBhvr>
                                        <p:cTn id="44" dur="2000"/>
                                        <p:tgtEl>
                                          <p:spTgt spid="15"/>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31"/>
                                        </p:tgtEl>
                                        <p:attrNameLst>
                                          <p:attrName>style.visibility</p:attrName>
                                        </p:attrNameLst>
                                      </p:cBhvr>
                                      <p:to>
                                        <p:strVal val="visible"/>
                                      </p:to>
                                    </p:set>
                                    <p:animEffect transition="in" filter="fade">
                                      <p:cBhvr>
                                        <p:cTn id="47" dur="2000"/>
                                        <p:tgtEl>
                                          <p:spTgt spid="31"/>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68"/>
                                        </p:tgtEl>
                                        <p:attrNameLst>
                                          <p:attrName>style.visibility</p:attrName>
                                        </p:attrNameLst>
                                      </p:cBhvr>
                                      <p:to>
                                        <p:strVal val="visible"/>
                                      </p:to>
                                    </p:set>
                                    <p:animEffect transition="in" filter="fade">
                                      <p:cBhvr>
                                        <p:cTn id="50" dur="2000"/>
                                        <p:tgtEl>
                                          <p:spTgt spid="68"/>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nodeType="click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fade">
                                      <p:cBhvr>
                                        <p:cTn id="55" dur="2000"/>
                                        <p:tgtEl>
                                          <p:spTgt spid="18"/>
                                        </p:tgtEl>
                                      </p:cBhvr>
                                    </p:animEffect>
                                  </p:childTnLst>
                                </p:cTn>
                              </p:par>
                              <p:par>
                                <p:cTn id="56" presetID="10" presetClass="entr" presetSubtype="0" fill="hold" nodeType="withEffect">
                                  <p:stCondLst>
                                    <p:cond delay="0"/>
                                  </p:stCondLst>
                                  <p:childTnLst>
                                    <p:set>
                                      <p:cBhvr>
                                        <p:cTn id="57" dur="1" fill="hold">
                                          <p:stCondLst>
                                            <p:cond delay="0"/>
                                          </p:stCondLst>
                                        </p:cTn>
                                        <p:tgtEl>
                                          <p:spTgt spid="17"/>
                                        </p:tgtEl>
                                        <p:attrNameLst>
                                          <p:attrName>style.visibility</p:attrName>
                                        </p:attrNameLst>
                                      </p:cBhvr>
                                      <p:to>
                                        <p:strVal val="visible"/>
                                      </p:to>
                                    </p:set>
                                    <p:animEffect transition="in" filter="fade">
                                      <p:cBhvr>
                                        <p:cTn id="58" dur="2000"/>
                                        <p:tgtEl>
                                          <p:spTgt spid="17"/>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30"/>
                                        </p:tgtEl>
                                        <p:attrNameLst>
                                          <p:attrName>style.visibility</p:attrName>
                                        </p:attrNameLst>
                                      </p:cBhvr>
                                      <p:to>
                                        <p:strVal val="visible"/>
                                      </p:to>
                                    </p:set>
                                    <p:animEffect transition="in" filter="fade">
                                      <p:cBhvr>
                                        <p:cTn id="61" dur="2000"/>
                                        <p:tgtEl>
                                          <p:spTgt spid="30"/>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grpId="0" nodeType="clickEffect">
                                  <p:stCondLst>
                                    <p:cond delay="0"/>
                                  </p:stCondLst>
                                  <p:childTnLst>
                                    <p:set>
                                      <p:cBhvr>
                                        <p:cTn id="65" dur="1" fill="hold">
                                          <p:stCondLst>
                                            <p:cond delay="0"/>
                                          </p:stCondLst>
                                        </p:cTn>
                                        <p:tgtEl>
                                          <p:spTgt spid="63"/>
                                        </p:tgtEl>
                                        <p:attrNameLst>
                                          <p:attrName>style.visibility</p:attrName>
                                        </p:attrNameLst>
                                      </p:cBhvr>
                                      <p:to>
                                        <p:strVal val="visible"/>
                                      </p:to>
                                    </p:set>
                                    <p:animEffect transition="in" filter="fade">
                                      <p:cBhvr>
                                        <p:cTn id="66" dur="2000"/>
                                        <p:tgtEl>
                                          <p:spTgt spid="63"/>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78"/>
                                        </p:tgtEl>
                                        <p:attrNameLst>
                                          <p:attrName>style.visibility</p:attrName>
                                        </p:attrNameLst>
                                      </p:cBhvr>
                                      <p:to>
                                        <p:strVal val="visible"/>
                                      </p:to>
                                    </p:set>
                                    <p:animEffect transition="in" filter="fade">
                                      <p:cBhvr>
                                        <p:cTn id="69" dur="2000"/>
                                        <p:tgtEl>
                                          <p:spTgt spid="78"/>
                                        </p:tgtEl>
                                      </p:cBhvr>
                                    </p:animEffect>
                                  </p:childTnLst>
                                </p:cTn>
                              </p:par>
                            </p:childTnLst>
                          </p:cTn>
                        </p:par>
                      </p:childTnLst>
                    </p:cTn>
                  </p:par>
                  <p:par>
                    <p:cTn id="70" fill="hold">
                      <p:stCondLst>
                        <p:cond delay="indefinite"/>
                      </p:stCondLst>
                      <p:childTnLst>
                        <p:par>
                          <p:cTn id="71" fill="hold">
                            <p:stCondLst>
                              <p:cond delay="0"/>
                            </p:stCondLst>
                            <p:childTnLst>
                              <p:par>
                                <p:cTn id="72" presetID="10" presetClass="entr" presetSubtype="0" fill="hold" grpId="0" nodeType="clickEffect">
                                  <p:stCondLst>
                                    <p:cond delay="0"/>
                                  </p:stCondLst>
                                  <p:childTnLst>
                                    <p:set>
                                      <p:cBhvr>
                                        <p:cTn id="73" dur="1" fill="hold">
                                          <p:stCondLst>
                                            <p:cond delay="0"/>
                                          </p:stCondLst>
                                        </p:cTn>
                                        <p:tgtEl>
                                          <p:spTgt spid="77"/>
                                        </p:tgtEl>
                                        <p:attrNameLst>
                                          <p:attrName>style.visibility</p:attrName>
                                        </p:attrNameLst>
                                      </p:cBhvr>
                                      <p:to>
                                        <p:strVal val="visible"/>
                                      </p:to>
                                    </p:set>
                                    <p:animEffect transition="in" filter="fade">
                                      <p:cBhvr>
                                        <p:cTn id="74" dur="2000"/>
                                        <p:tgtEl>
                                          <p:spTgt spid="77"/>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62"/>
                                        </p:tgtEl>
                                        <p:attrNameLst>
                                          <p:attrName>style.visibility</p:attrName>
                                        </p:attrNameLst>
                                      </p:cBhvr>
                                      <p:to>
                                        <p:strVal val="visible"/>
                                      </p:to>
                                    </p:set>
                                    <p:animEffect transition="in" filter="fade">
                                      <p:cBhvr>
                                        <p:cTn id="77" dur="2000"/>
                                        <p:tgtEl>
                                          <p:spTgt spid="62"/>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grpId="0" nodeType="clickEffect">
                                  <p:stCondLst>
                                    <p:cond delay="0"/>
                                  </p:stCondLst>
                                  <p:childTnLst>
                                    <p:set>
                                      <p:cBhvr>
                                        <p:cTn id="81" dur="1" fill="hold">
                                          <p:stCondLst>
                                            <p:cond delay="0"/>
                                          </p:stCondLst>
                                        </p:cTn>
                                        <p:tgtEl>
                                          <p:spTgt spid="79"/>
                                        </p:tgtEl>
                                        <p:attrNameLst>
                                          <p:attrName>style.visibility</p:attrName>
                                        </p:attrNameLst>
                                      </p:cBhvr>
                                      <p:to>
                                        <p:strVal val="visible"/>
                                      </p:to>
                                    </p:set>
                                    <p:animEffect transition="in" filter="fade">
                                      <p:cBhvr>
                                        <p:cTn id="82" dur="20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32" grpId="0"/>
      <p:bldP spid="61" grpId="0"/>
      <p:bldP spid="61" grpId="1"/>
      <p:bldP spid="68" grpId="0" animBg="1"/>
      <p:bldP spid="63" grpId="0" animBg="1"/>
      <p:bldP spid="62" grpId="0" animBg="1"/>
      <p:bldP spid="75" grpId="0" animBg="1"/>
      <p:bldP spid="77" grpId="0"/>
      <p:bldP spid="78" grpId="0"/>
      <p:bldP spid="79" grpId="0"/>
      <p:bldP spid="9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3" name="Picture 1"/>
          <p:cNvPicPr>
            <a:picLocks noChangeAspect="1" noChangeArrowheads="1"/>
          </p:cNvPicPr>
          <p:nvPr/>
        </p:nvPicPr>
        <p:blipFill>
          <a:blip r:embed="rId2" cstate="print"/>
          <a:srcRect l="66143" t="58210" r="6529" b="8891"/>
          <a:stretch>
            <a:fillRect/>
          </a:stretch>
        </p:blipFill>
        <p:spPr bwMode="auto">
          <a:xfrm flipH="1">
            <a:off x="4929190" y="3143248"/>
            <a:ext cx="1216898" cy="1589876"/>
          </a:xfrm>
          <a:prstGeom prst="rect">
            <a:avLst/>
          </a:prstGeom>
          <a:noFill/>
          <a:ln w="9525">
            <a:noFill/>
            <a:miter lim="800000"/>
            <a:headEnd/>
            <a:tailEnd/>
          </a:ln>
        </p:spPr>
      </p:pic>
      <p:sp>
        <p:nvSpPr>
          <p:cNvPr id="7" name="TextBox 6"/>
          <p:cNvSpPr txBox="1"/>
          <p:nvPr/>
        </p:nvSpPr>
        <p:spPr>
          <a:xfrm>
            <a:off x="4857752" y="0"/>
            <a:ext cx="4143404" cy="2123658"/>
          </a:xfrm>
          <a:prstGeom prst="rect">
            <a:avLst/>
          </a:prstGeom>
          <a:noFill/>
        </p:spPr>
        <p:txBody>
          <a:bodyPr wrap="square" rtlCol="0">
            <a:spAutoFit/>
          </a:bodyPr>
          <a:lstStyle/>
          <a:p>
            <a:r>
              <a:rPr lang="ru-RU" sz="2400" b="1" dirty="0" smtClean="0">
                <a:solidFill>
                  <a:srgbClr val="C00000"/>
                </a:solidFill>
              </a:rPr>
              <a:t>Обвести линию пересечения с учетом видимости </a:t>
            </a:r>
            <a:endParaRPr lang="ru-RU" sz="2000" b="1" dirty="0" smtClean="0"/>
          </a:p>
          <a:p>
            <a:r>
              <a:rPr lang="ru-RU" sz="2000" b="1" dirty="0" smtClean="0">
                <a:solidFill>
                  <a:schemeClr val="bg1"/>
                </a:solidFill>
              </a:rPr>
              <a:t>(Е и </a:t>
            </a:r>
            <a:r>
              <a:rPr lang="en-US" sz="2000" b="1" dirty="0" smtClean="0">
                <a:solidFill>
                  <a:schemeClr val="bg1"/>
                </a:solidFill>
                <a:latin typeface="Arial"/>
                <a:cs typeface="Arial"/>
              </a:rPr>
              <a:t>F</a:t>
            </a:r>
            <a:r>
              <a:rPr lang="ru-RU" sz="2000" b="1" dirty="0" smtClean="0">
                <a:solidFill>
                  <a:schemeClr val="bg1"/>
                </a:solidFill>
              </a:rPr>
              <a:t> – точки раздела видимости на горизонтальной проекции)</a:t>
            </a:r>
            <a:endParaRPr lang="ru-RU" sz="2000" b="1" dirty="0">
              <a:solidFill>
                <a:schemeClr val="bg1"/>
              </a:solidFill>
            </a:endParaRPr>
          </a:p>
        </p:txBody>
      </p:sp>
      <p:pic>
        <p:nvPicPr>
          <p:cNvPr id="8" name="Объект 9"/>
          <p:cNvPicPr>
            <a:picLocks noChangeAspect="1"/>
          </p:cNvPicPr>
          <p:nvPr/>
        </p:nvPicPr>
        <p:blipFill>
          <a:blip r:embed="rId3"/>
          <a:srcRect l="20492" r="12494" b="8059"/>
          <a:stretch>
            <a:fillRect/>
          </a:stretch>
        </p:blipFill>
        <p:spPr>
          <a:xfrm flipH="1">
            <a:off x="6334104" y="2500306"/>
            <a:ext cx="2809896" cy="2571768"/>
          </a:xfrm>
          <a:prstGeom prst="rect">
            <a:avLst/>
          </a:prstGeom>
        </p:spPr>
      </p:pic>
      <p:cxnSp>
        <p:nvCxnSpPr>
          <p:cNvPr id="13" name="Прямая со стрелкой 12"/>
          <p:cNvCxnSpPr/>
          <p:nvPr/>
        </p:nvCxnSpPr>
        <p:spPr>
          <a:xfrm rot="5400000">
            <a:off x="2786050" y="1485880"/>
            <a:ext cx="485772" cy="371484"/>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4" name="Прямая соединительная линия 13"/>
          <p:cNvCxnSpPr/>
          <p:nvPr/>
        </p:nvCxnSpPr>
        <p:spPr>
          <a:xfrm>
            <a:off x="3214678" y="1428736"/>
            <a:ext cx="285752" cy="1588"/>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Прямая со стрелкой 15"/>
          <p:cNvCxnSpPr>
            <a:endCxn id="62" idx="5"/>
          </p:cNvCxnSpPr>
          <p:nvPr/>
        </p:nvCxnSpPr>
        <p:spPr>
          <a:xfrm rot="16200000" flipH="1">
            <a:off x="2428859" y="4929197"/>
            <a:ext cx="353602" cy="353599"/>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7" name="Прямая со стрелкой 16"/>
          <p:cNvCxnSpPr/>
          <p:nvPr/>
        </p:nvCxnSpPr>
        <p:spPr>
          <a:xfrm rot="10800000" flipV="1">
            <a:off x="2928926" y="2143116"/>
            <a:ext cx="571504" cy="428628"/>
          </a:xfrm>
          <a:prstGeom prst="straightConnector1">
            <a:avLst/>
          </a:prstGeom>
          <a:ln>
            <a:solidFill>
              <a:schemeClr val="accent5">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8" name="Прямая соединительная линия 17"/>
          <p:cNvCxnSpPr/>
          <p:nvPr/>
        </p:nvCxnSpPr>
        <p:spPr>
          <a:xfrm>
            <a:off x="3500430" y="4357694"/>
            <a:ext cx="285752" cy="1588"/>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3214678" y="928670"/>
            <a:ext cx="405880" cy="369332"/>
          </a:xfrm>
          <a:prstGeom prst="rect">
            <a:avLst/>
          </a:prstGeom>
          <a:noFill/>
        </p:spPr>
        <p:txBody>
          <a:bodyPr wrap="none" rtlCol="0">
            <a:spAutoFit/>
          </a:bodyPr>
          <a:lstStyle/>
          <a:p>
            <a:r>
              <a:rPr lang="en-US" dirty="0" smtClean="0">
                <a:solidFill>
                  <a:srgbClr val="FF0000"/>
                </a:solidFill>
              </a:rPr>
              <a:t>n</a:t>
            </a:r>
            <a:r>
              <a:rPr lang="ru-RU" sz="1400" dirty="0" smtClean="0">
                <a:solidFill>
                  <a:srgbClr val="FF0000"/>
                </a:solidFill>
              </a:rPr>
              <a:t>2</a:t>
            </a:r>
            <a:endParaRPr lang="ru-RU" dirty="0">
              <a:solidFill>
                <a:srgbClr val="FF0000"/>
              </a:solidFill>
            </a:endParaRPr>
          </a:p>
        </p:txBody>
      </p:sp>
      <p:sp>
        <p:nvSpPr>
          <p:cNvPr id="20" name="TextBox 19"/>
          <p:cNvSpPr txBox="1"/>
          <p:nvPr/>
        </p:nvSpPr>
        <p:spPr>
          <a:xfrm>
            <a:off x="3500430" y="3929066"/>
            <a:ext cx="375424" cy="369332"/>
          </a:xfrm>
          <a:prstGeom prst="rect">
            <a:avLst/>
          </a:prstGeom>
          <a:noFill/>
        </p:spPr>
        <p:txBody>
          <a:bodyPr wrap="none" rtlCol="0">
            <a:spAutoFit/>
          </a:bodyPr>
          <a:lstStyle/>
          <a:p>
            <a:r>
              <a:rPr lang="en-US" dirty="0" smtClean="0">
                <a:solidFill>
                  <a:srgbClr val="FF0000"/>
                </a:solidFill>
              </a:rPr>
              <a:t>n</a:t>
            </a:r>
            <a:r>
              <a:rPr lang="ru-RU" sz="1400" dirty="0" smtClean="0">
                <a:solidFill>
                  <a:srgbClr val="FF0000"/>
                </a:solidFill>
              </a:rPr>
              <a:t>1</a:t>
            </a:r>
            <a:endParaRPr lang="ru-RU" dirty="0">
              <a:solidFill>
                <a:srgbClr val="FF0000"/>
              </a:solidFill>
            </a:endParaRPr>
          </a:p>
        </p:txBody>
      </p:sp>
      <p:sp>
        <p:nvSpPr>
          <p:cNvPr id="21" name="TextBox 20"/>
          <p:cNvSpPr txBox="1"/>
          <p:nvPr/>
        </p:nvSpPr>
        <p:spPr>
          <a:xfrm rot="2275879">
            <a:off x="2584997" y="4831168"/>
            <a:ext cx="272832" cy="369332"/>
          </a:xfrm>
          <a:prstGeom prst="rect">
            <a:avLst/>
          </a:prstGeom>
          <a:noFill/>
        </p:spPr>
        <p:txBody>
          <a:bodyPr wrap="none" rtlCol="0">
            <a:spAutoFit/>
          </a:bodyPr>
          <a:lstStyle/>
          <a:p>
            <a:r>
              <a:rPr lang="en-US" dirty="0" smtClean="0">
                <a:solidFill>
                  <a:srgbClr val="FF0000"/>
                </a:solidFill>
              </a:rPr>
              <a:t>r</a:t>
            </a:r>
            <a:endParaRPr lang="ru-RU" dirty="0">
              <a:solidFill>
                <a:srgbClr val="FF0000"/>
              </a:solidFill>
            </a:endParaRPr>
          </a:p>
        </p:txBody>
      </p:sp>
      <p:sp>
        <p:nvSpPr>
          <p:cNvPr id="22" name="TextBox 21"/>
          <p:cNvSpPr txBox="1"/>
          <p:nvPr/>
        </p:nvSpPr>
        <p:spPr>
          <a:xfrm>
            <a:off x="2571736" y="1500174"/>
            <a:ext cx="272832" cy="369332"/>
          </a:xfrm>
          <a:prstGeom prst="rect">
            <a:avLst/>
          </a:prstGeom>
          <a:noFill/>
        </p:spPr>
        <p:txBody>
          <a:bodyPr wrap="none" rtlCol="0">
            <a:spAutoFit/>
          </a:bodyPr>
          <a:lstStyle/>
          <a:p>
            <a:r>
              <a:rPr lang="en-US" dirty="0" smtClean="0">
                <a:solidFill>
                  <a:srgbClr val="FF0000"/>
                </a:solidFill>
              </a:rPr>
              <a:t>r</a:t>
            </a:r>
            <a:endParaRPr lang="ru-RU" dirty="0">
              <a:solidFill>
                <a:srgbClr val="FF0000"/>
              </a:solidFill>
            </a:endParaRPr>
          </a:p>
        </p:txBody>
      </p:sp>
      <p:cxnSp>
        <p:nvCxnSpPr>
          <p:cNvPr id="23" name="Прямая со стрелкой 22"/>
          <p:cNvCxnSpPr/>
          <p:nvPr/>
        </p:nvCxnSpPr>
        <p:spPr>
          <a:xfrm rot="16200000" flipH="1">
            <a:off x="1142976" y="928670"/>
            <a:ext cx="214314" cy="214314"/>
          </a:xfrm>
          <a:prstGeom prst="straightConnector1">
            <a:avLst/>
          </a:prstGeom>
          <a:ln>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24" name="Прямая соединительная линия 23"/>
          <p:cNvCxnSpPr/>
          <p:nvPr/>
        </p:nvCxnSpPr>
        <p:spPr>
          <a:xfrm rot="10800000">
            <a:off x="714348" y="928670"/>
            <a:ext cx="428628" cy="1588"/>
          </a:xfrm>
          <a:prstGeom prst="line">
            <a:avLst/>
          </a:prstGeom>
          <a:ln>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25" name="Прямая со стрелкой 24"/>
          <p:cNvCxnSpPr/>
          <p:nvPr/>
        </p:nvCxnSpPr>
        <p:spPr>
          <a:xfrm rot="5400000">
            <a:off x="3143240" y="3786190"/>
            <a:ext cx="285752" cy="285752"/>
          </a:xfrm>
          <a:prstGeom prst="straightConnector1">
            <a:avLst/>
          </a:prstGeom>
          <a:ln>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26" name="Прямая соединительная линия 25"/>
          <p:cNvCxnSpPr/>
          <p:nvPr/>
        </p:nvCxnSpPr>
        <p:spPr>
          <a:xfrm rot="10800000">
            <a:off x="3428992" y="3786190"/>
            <a:ext cx="428628" cy="1588"/>
          </a:xfrm>
          <a:prstGeom prst="line">
            <a:avLst/>
          </a:prstGeom>
          <a:ln>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27" name="Прямая со стрелкой 26"/>
          <p:cNvCxnSpPr/>
          <p:nvPr/>
        </p:nvCxnSpPr>
        <p:spPr>
          <a:xfrm rot="5400000">
            <a:off x="2643174" y="1071546"/>
            <a:ext cx="214314" cy="214314"/>
          </a:xfrm>
          <a:prstGeom prst="straightConnector1">
            <a:avLst/>
          </a:prstGeom>
          <a:ln>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28" name="Прямая соединительная линия 27"/>
          <p:cNvCxnSpPr/>
          <p:nvPr/>
        </p:nvCxnSpPr>
        <p:spPr>
          <a:xfrm rot="10800000">
            <a:off x="2857488" y="1071546"/>
            <a:ext cx="428628" cy="1588"/>
          </a:xfrm>
          <a:prstGeom prst="line">
            <a:avLst/>
          </a:prstGeom>
          <a:ln>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29" name="Прямая со стрелкой 28"/>
          <p:cNvCxnSpPr/>
          <p:nvPr/>
        </p:nvCxnSpPr>
        <p:spPr>
          <a:xfrm rot="16200000" flipH="1">
            <a:off x="1142976" y="3929066"/>
            <a:ext cx="214314" cy="214314"/>
          </a:xfrm>
          <a:prstGeom prst="straightConnector1">
            <a:avLst/>
          </a:prstGeom>
          <a:ln>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30" name="Прямая соединительная линия 29"/>
          <p:cNvCxnSpPr/>
          <p:nvPr/>
        </p:nvCxnSpPr>
        <p:spPr>
          <a:xfrm rot="10800000">
            <a:off x="714348" y="3929066"/>
            <a:ext cx="428628" cy="1588"/>
          </a:xfrm>
          <a:prstGeom prst="line">
            <a:avLst/>
          </a:prstGeom>
          <a:ln>
            <a:solidFill>
              <a:srgbClr val="FFFF00"/>
            </a:solidFill>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2857488" y="714356"/>
            <a:ext cx="378630" cy="338554"/>
          </a:xfrm>
          <a:prstGeom prst="rect">
            <a:avLst/>
          </a:prstGeom>
          <a:noFill/>
          <a:ln>
            <a:noFill/>
          </a:ln>
        </p:spPr>
        <p:txBody>
          <a:bodyPr wrap="none" rtlCol="0">
            <a:spAutoFit/>
          </a:bodyPr>
          <a:lstStyle/>
          <a:p>
            <a:r>
              <a:rPr lang="ru-RU" sz="1600" dirty="0" smtClean="0">
                <a:solidFill>
                  <a:srgbClr val="FFFF00"/>
                </a:solidFill>
              </a:rPr>
              <a:t>ℓ2</a:t>
            </a:r>
            <a:endParaRPr lang="ru-RU" sz="1600" dirty="0">
              <a:solidFill>
                <a:srgbClr val="FFFF00"/>
              </a:solidFill>
            </a:endParaRPr>
          </a:p>
        </p:txBody>
      </p:sp>
      <p:sp>
        <p:nvSpPr>
          <p:cNvPr id="32" name="TextBox 31"/>
          <p:cNvSpPr txBox="1"/>
          <p:nvPr/>
        </p:nvSpPr>
        <p:spPr>
          <a:xfrm>
            <a:off x="3500430" y="3286124"/>
            <a:ext cx="343364" cy="338554"/>
          </a:xfrm>
          <a:prstGeom prst="rect">
            <a:avLst/>
          </a:prstGeom>
          <a:noFill/>
        </p:spPr>
        <p:txBody>
          <a:bodyPr wrap="none" rtlCol="0">
            <a:spAutoFit/>
          </a:bodyPr>
          <a:lstStyle/>
          <a:p>
            <a:r>
              <a:rPr lang="ru-RU" sz="1600" dirty="0" smtClean="0">
                <a:solidFill>
                  <a:srgbClr val="FFFF00"/>
                </a:solidFill>
              </a:rPr>
              <a:t>ℓ1</a:t>
            </a:r>
            <a:endParaRPr lang="ru-RU" sz="1600" dirty="0">
              <a:solidFill>
                <a:srgbClr val="FFFF00"/>
              </a:solidFill>
            </a:endParaRPr>
          </a:p>
        </p:txBody>
      </p:sp>
      <p:sp>
        <p:nvSpPr>
          <p:cNvPr id="33" name="TextBox 32"/>
          <p:cNvSpPr txBox="1"/>
          <p:nvPr/>
        </p:nvSpPr>
        <p:spPr>
          <a:xfrm>
            <a:off x="714348" y="3571876"/>
            <a:ext cx="426720" cy="338554"/>
          </a:xfrm>
          <a:prstGeom prst="rect">
            <a:avLst/>
          </a:prstGeom>
          <a:noFill/>
          <a:ln>
            <a:noFill/>
          </a:ln>
        </p:spPr>
        <p:txBody>
          <a:bodyPr wrap="none" rtlCol="0">
            <a:spAutoFit/>
          </a:bodyPr>
          <a:lstStyle/>
          <a:p>
            <a:r>
              <a:rPr lang="en-US" sz="1600" dirty="0" smtClean="0">
                <a:solidFill>
                  <a:srgbClr val="FFFF00"/>
                </a:solidFill>
              </a:rPr>
              <a:t>m</a:t>
            </a:r>
            <a:r>
              <a:rPr lang="ru-RU" sz="1200" dirty="0" smtClean="0">
                <a:solidFill>
                  <a:srgbClr val="FFFF00"/>
                </a:solidFill>
              </a:rPr>
              <a:t>1</a:t>
            </a:r>
            <a:endParaRPr lang="ru-RU" sz="1600" dirty="0">
              <a:solidFill>
                <a:srgbClr val="FFFF00"/>
              </a:solidFill>
            </a:endParaRPr>
          </a:p>
        </p:txBody>
      </p:sp>
      <p:sp>
        <p:nvSpPr>
          <p:cNvPr id="34" name="TextBox 33"/>
          <p:cNvSpPr txBox="1"/>
          <p:nvPr/>
        </p:nvSpPr>
        <p:spPr>
          <a:xfrm>
            <a:off x="642910" y="571480"/>
            <a:ext cx="437940" cy="338554"/>
          </a:xfrm>
          <a:prstGeom prst="rect">
            <a:avLst/>
          </a:prstGeom>
          <a:noFill/>
        </p:spPr>
        <p:txBody>
          <a:bodyPr wrap="none" rtlCol="0">
            <a:spAutoFit/>
          </a:bodyPr>
          <a:lstStyle/>
          <a:p>
            <a:r>
              <a:rPr lang="en-US" sz="1600" dirty="0" smtClean="0">
                <a:solidFill>
                  <a:srgbClr val="FFFF00"/>
                </a:solidFill>
              </a:rPr>
              <a:t>m</a:t>
            </a:r>
            <a:r>
              <a:rPr lang="ru-RU" sz="1200" dirty="0" smtClean="0">
                <a:solidFill>
                  <a:srgbClr val="FFFF00"/>
                </a:solidFill>
              </a:rPr>
              <a:t>2</a:t>
            </a:r>
            <a:endParaRPr lang="ru-RU" sz="1600" dirty="0">
              <a:solidFill>
                <a:srgbClr val="FFFF00"/>
              </a:solidFill>
            </a:endParaRPr>
          </a:p>
        </p:txBody>
      </p:sp>
      <p:sp>
        <p:nvSpPr>
          <p:cNvPr id="35" name="Овал 34"/>
          <p:cNvSpPr/>
          <p:nvPr/>
        </p:nvSpPr>
        <p:spPr>
          <a:xfrm>
            <a:off x="857224" y="1071546"/>
            <a:ext cx="1714512" cy="1714512"/>
          </a:xfrm>
          <a:prstGeom prst="ellipse">
            <a:avLst/>
          </a:prstGeom>
          <a:no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cxnSp>
        <p:nvCxnSpPr>
          <p:cNvPr id="36" name="Прямая соединительная линия 35"/>
          <p:cNvCxnSpPr/>
          <p:nvPr/>
        </p:nvCxnSpPr>
        <p:spPr>
          <a:xfrm rot="5400000">
            <a:off x="750067" y="1893083"/>
            <a:ext cx="1928826" cy="1588"/>
          </a:xfrm>
          <a:prstGeom prst="line">
            <a:avLst/>
          </a:prstGeom>
          <a:ln w="19050">
            <a:solidFill>
              <a:srgbClr val="FFFF00"/>
            </a:solidFill>
            <a:prstDash val="lgDashDot"/>
          </a:ln>
        </p:spPr>
        <p:style>
          <a:lnRef idx="1">
            <a:schemeClr val="accent1"/>
          </a:lnRef>
          <a:fillRef idx="0">
            <a:schemeClr val="accent1"/>
          </a:fillRef>
          <a:effectRef idx="0">
            <a:schemeClr val="accent1"/>
          </a:effectRef>
          <a:fontRef idx="minor">
            <a:schemeClr val="tx1"/>
          </a:fontRef>
        </p:style>
      </p:cxnSp>
      <p:cxnSp>
        <p:nvCxnSpPr>
          <p:cNvPr id="37" name="Прямая соединительная линия 36"/>
          <p:cNvCxnSpPr/>
          <p:nvPr/>
        </p:nvCxnSpPr>
        <p:spPr>
          <a:xfrm rot="5400000">
            <a:off x="1179489" y="1963727"/>
            <a:ext cx="2500330" cy="1588"/>
          </a:xfrm>
          <a:prstGeom prst="line">
            <a:avLst/>
          </a:prstGeom>
          <a:ln w="19050">
            <a:solidFill>
              <a:srgbClr val="FFFF00"/>
            </a:solidFill>
            <a:prstDash val="lgDashDot"/>
          </a:ln>
        </p:spPr>
        <p:style>
          <a:lnRef idx="1">
            <a:schemeClr val="accent1"/>
          </a:lnRef>
          <a:fillRef idx="0">
            <a:schemeClr val="accent1"/>
          </a:fillRef>
          <a:effectRef idx="0">
            <a:schemeClr val="accent1"/>
          </a:effectRef>
          <a:fontRef idx="minor">
            <a:schemeClr val="tx1"/>
          </a:fontRef>
        </p:style>
      </p:cxnSp>
      <p:cxnSp>
        <p:nvCxnSpPr>
          <p:cNvPr id="38" name="Прямая соединительная линия 37"/>
          <p:cNvCxnSpPr/>
          <p:nvPr/>
        </p:nvCxnSpPr>
        <p:spPr>
          <a:xfrm rot="5400000">
            <a:off x="1072332" y="4856966"/>
            <a:ext cx="2714644" cy="1588"/>
          </a:xfrm>
          <a:prstGeom prst="line">
            <a:avLst/>
          </a:prstGeom>
          <a:ln w="19050">
            <a:solidFill>
              <a:srgbClr val="FFFF00"/>
            </a:solidFill>
            <a:prstDash val="lgDashDot"/>
          </a:ln>
        </p:spPr>
        <p:style>
          <a:lnRef idx="1">
            <a:schemeClr val="accent1"/>
          </a:lnRef>
          <a:fillRef idx="0">
            <a:schemeClr val="accent1"/>
          </a:fillRef>
          <a:effectRef idx="0">
            <a:schemeClr val="accent1"/>
          </a:effectRef>
          <a:fontRef idx="minor">
            <a:schemeClr val="tx1"/>
          </a:fontRef>
        </p:style>
      </p:cxnSp>
      <p:cxnSp>
        <p:nvCxnSpPr>
          <p:cNvPr id="39" name="Прямая соединительная линия 38"/>
          <p:cNvCxnSpPr/>
          <p:nvPr/>
        </p:nvCxnSpPr>
        <p:spPr>
          <a:xfrm flipV="1">
            <a:off x="642910" y="1928802"/>
            <a:ext cx="2061384" cy="10318"/>
          </a:xfrm>
          <a:prstGeom prst="line">
            <a:avLst/>
          </a:prstGeom>
          <a:ln w="19050">
            <a:solidFill>
              <a:srgbClr val="FFFF00"/>
            </a:solidFill>
            <a:prstDash val="lgDashDot"/>
          </a:ln>
        </p:spPr>
        <p:style>
          <a:lnRef idx="1">
            <a:schemeClr val="accent1"/>
          </a:lnRef>
          <a:fillRef idx="0">
            <a:schemeClr val="accent1"/>
          </a:fillRef>
          <a:effectRef idx="0">
            <a:schemeClr val="accent1"/>
          </a:effectRef>
          <a:fontRef idx="minor">
            <a:schemeClr val="tx1"/>
          </a:fontRef>
        </p:style>
      </p:cxnSp>
      <p:cxnSp>
        <p:nvCxnSpPr>
          <p:cNvPr id="40" name="Прямая соединительная линия 39"/>
          <p:cNvCxnSpPr/>
          <p:nvPr/>
        </p:nvCxnSpPr>
        <p:spPr>
          <a:xfrm>
            <a:off x="714348" y="4929198"/>
            <a:ext cx="2928958" cy="1588"/>
          </a:xfrm>
          <a:prstGeom prst="line">
            <a:avLst/>
          </a:prstGeom>
          <a:ln w="19050">
            <a:solidFill>
              <a:srgbClr val="FFFF00"/>
            </a:solidFill>
            <a:prstDash val="lgDashDot"/>
          </a:ln>
        </p:spPr>
        <p:style>
          <a:lnRef idx="1">
            <a:schemeClr val="accent1"/>
          </a:lnRef>
          <a:fillRef idx="0">
            <a:schemeClr val="accent1"/>
          </a:fillRef>
          <a:effectRef idx="0">
            <a:schemeClr val="accent1"/>
          </a:effectRef>
          <a:fontRef idx="minor">
            <a:schemeClr val="tx1"/>
          </a:fontRef>
        </p:style>
      </p:cxnSp>
      <p:cxnSp>
        <p:nvCxnSpPr>
          <p:cNvPr id="41" name="Прямая соединительная линия 40"/>
          <p:cNvCxnSpPr/>
          <p:nvPr/>
        </p:nvCxnSpPr>
        <p:spPr>
          <a:xfrm rot="5400000">
            <a:off x="357952" y="5071280"/>
            <a:ext cx="2714644" cy="1588"/>
          </a:xfrm>
          <a:prstGeom prst="line">
            <a:avLst/>
          </a:prstGeom>
          <a:ln w="19050">
            <a:solidFill>
              <a:srgbClr val="FFFF00"/>
            </a:solidFill>
            <a:prstDash val="lgDashDot"/>
          </a:ln>
        </p:spPr>
        <p:style>
          <a:lnRef idx="1">
            <a:schemeClr val="accent1"/>
          </a:lnRef>
          <a:fillRef idx="0">
            <a:schemeClr val="accent1"/>
          </a:fillRef>
          <a:effectRef idx="0">
            <a:schemeClr val="accent1"/>
          </a:effectRef>
          <a:fontRef idx="minor">
            <a:schemeClr val="tx1"/>
          </a:fontRef>
        </p:style>
      </p:cxnSp>
      <p:cxnSp>
        <p:nvCxnSpPr>
          <p:cNvPr id="42" name="Прямая соединительная линия 41"/>
          <p:cNvCxnSpPr/>
          <p:nvPr/>
        </p:nvCxnSpPr>
        <p:spPr>
          <a:xfrm rot="10800000" flipV="1">
            <a:off x="3714744" y="4929198"/>
            <a:ext cx="490542" cy="9524"/>
          </a:xfrm>
          <a:prstGeom prst="line">
            <a:avLst/>
          </a:prstGeom>
          <a:ln w="57150">
            <a:solidFill>
              <a:srgbClr val="FFFF00"/>
            </a:solidFill>
          </a:ln>
        </p:spPr>
        <p:style>
          <a:lnRef idx="1">
            <a:schemeClr val="accent1"/>
          </a:lnRef>
          <a:fillRef idx="0">
            <a:schemeClr val="accent1"/>
          </a:fillRef>
          <a:effectRef idx="0">
            <a:schemeClr val="accent1"/>
          </a:effectRef>
          <a:fontRef idx="minor">
            <a:schemeClr val="tx1"/>
          </a:fontRef>
        </p:style>
      </p:cxnSp>
      <p:sp>
        <p:nvSpPr>
          <p:cNvPr id="43" name="Овал 42"/>
          <p:cNvSpPr/>
          <p:nvPr/>
        </p:nvSpPr>
        <p:spPr>
          <a:xfrm>
            <a:off x="857224" y="4071942"/>
            <a:ext cx="1714512" cy="1714512"/>
          </a:xfrm>
          <a:prstGeom prst="ellipse">
            <a:avLst/>
          </a:prstGeom>
          <a:no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cxnSp>
        <p:nvCxnSpPr>
          <p:cNvPr id="44" name="Прямая соединительная линия 43"/>
          <p:cNvCxnSpPr/>
          <p:nvPr/>
        </p:nvCxnSpPr>
        <p:spPr>
          <a:xfrm rot="5400000">
            <a:off x="892943" y="1464455"/>
            <a:ext cx="2000264" cy="1071570"/>
          </a:xfrm>
          <a:prstGeom prst="line">
            <a:avLst/>
          </a:prstGeom>
          <a:ln w="381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45" name="Прямая соединительная линия 44"/>
          <p:cNvCxnSpPr/>
          <p:nvPr/>
        </p:nvCxnSpPr>
        <p:spPr>
          <a:xfrm>
            <a:off x="1357290" y="3000372"/>
            <a:ext cx="2143140" cy="1588"/>
          </a:xfrm>
          <a:prstGeom prst="line">
            <a:avLst/>
          </a:prstGeom>
          <a:ln w="381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46" name="Прямая соединительная линия 45"/>
          <p:cNvCxnSpPr/>
          <p:nvPr/>
        </p:nvCxnSpPr>
        <p:spPr>
          <a:xfrm rot="16200000" flipH="1">
            <a:off x="1928794" y="1428736"/>
            <a:ext cx="2071702" cy="1071570"/>
          </a:xfrm>
          <a:prstGeom prst="line">
            <a:avLst/>
          </a:prstGeom>
          <a:ln w="381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47" name="Прямая соединительная линия 46"/>
          <p:cNvCxnSpPr/>
          <p:nvPr/>
        </p:nvCxnSpPr>
        <p:spPr>
          <a:xfrm rot="5400000">
            <a:off x="463521" y="3107529"/>
            <a:ext cx="3501256" cy="794"/>
          </a:xfrm>
          <a:prstGeom prst="line">
            <a:avLst/>
          </a:prstGeom>
          <a:ln>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48" name="Прямая соединительная линия 47"/>
          <p:cNvCxnSpPr/>
          <p:nvPr/>
        </p:nvCxnSpPr>
        <p:spPr>
          <a:xfrm rot="5400000">
            <a:off x="500034" y="3857628"/>
            <a:ext cx="2000264" cy="1588"/>
          </a:xfrm>
          <a:prstGeom prst="line">
            <a:avLst/>
          </a:prstGeom>
          <a:ln>
            <a:solidFill>
              <a:srgbClr val="FFFF00"/>
            </a:solidFill>
          </a:ln>
        </p:spPr>
        <p:style>
          <a:lnRef idx="1">
            <a:schemeClr val="accent1"/>
          </a:lnRef>
          <a:fillRef idx="0">
            <a:schemeClr val="accent1"/>
          </a:fillRef>
          <a:effectRef idx="0">
            <a:schemeClr val="accent1"/>
          </a:effectRef>
          <a:fontRef idx="minor">
            <a:schemeClr val="tx1"/>
          </a:fontRef>
        </p:style>
      </p:cxnSp>
      <p:sp>
        <p:nvSpPr>
          <p:cNvPr id="49" name="Овал 48"/>
          <p:cNvSpPr/>
          <p:nvPr/>
        </p:nvSpPr>
        <p:spPr>
          <a:xfrm>
            <a:off x="1357290" y="3857628"/>
            <a:ext cx="2143140" cy="2143140"/>
          </a:xfrm>
          <a:prstGeom prst="ellipse">
            <a:avLst/>
          </a:prstGeom>
          <a:no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0" name="Овал 49"/>
          <p:cNvSpPr/>
          <p:nvPr/>
        </p:nvSpPr>
        <p:spPr>
          <a:xfrm>
            <a:off x="1428728" y="4857760"/>
            <a:ext cx="142876" cy="142876"/>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1" name="Овал 50"/>
          <p:cNvSpPr/>
          <p:nvPr/>
        </p:nvSpPr>
        <p:spPr>
          <a:xfrm>
            <a:off x="2143108" y="4857760"/>
            <a:ext cx="142876" cy="142876"/>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2" name="Овал 51"/>
          <p:cNvSpPr/>
          <p:nvPr/>
        </p:nvSpPr>
        <p:spPr>
          <a:xfrm>
            <a:off x="1428728" y="2643182"/>
            <a:ext cx="142876" cy="142876"/>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3" name="Овал 52"/>
          <p:cNvSpPr/>
          <p:nvPr/>
        </p:nvSpPr>
        <p:spPr>
          <a:xfrm>
            <a:off x="2143108" y="1214422"/>
            <a:ext cx="142876" cy="142876"/>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4" name="TextBox 53"/>
          <p:cNvSpPr txBox="1"/>
          <p:nvPr/>
        </p:nvSpPr>
        <p:spPr>
          <a:xfrm>
            <a:off x="3714744" y="4429132"/>
            <a:ext cx="420308" cy="369332"/>
          </a:xfrm>
          <a:prstGeom prst="rect">
            <a:avLst/>
          </a:prstGeom>
          <a:noFill/>
        </p:spPr>
        <p:txBody>
          <a:bodyPr wrap="none" rtlCol="0">
            <a:spAutoFit/>
          </a:bodyPr>
          <a:lstStyle/>
          <a:p>
            <a:r>
              <a:rPr lang="ru-RU" dirty="0" smtClean="0">
                <a:solidFill>
                  <a:srgbClr val="FFFF00"/>
                </a:solidFill>
              </a:rPr>
              <a:t>Ф1</a:t>
            </a:r>
            <a:endParaRPr lang="ru-RU" dirty="0">
              <a:solidFill>
                <a:srgbClr val="FFFF00"/>
              </a:solidFill>
            </a:endParaRPr>
          </a:p>
        </p:txBody>
      </p:sp>
      <p:sp>
        <p:nvSpPr>
          <p:cNvPr id="55" name="TextBox 54"/>
          <p:cNvSpPr txBox="1"/>
          <p:nvPr/>
        </p:nvSpPr>
        <p:spPr>
          <a:xfrm>
            <a:off x="1285852" y="4929198"/>
            <a:ext cx="433132" cy="461665"/>
          </a:xfrm>
          <a:prstGeom prst="rect">
            <a:avLst/>
          </a:prstGeom>
          <a:noFill/>
        </p:spPr>
        <p:txBody>
          <a:bodyPr wrap="none" rtlCol="0">
            <a:spAutoFit/>
          </a:bodyPr>
          <a:lstStyle/>
          <a:p>
            <a:r>
              <a:rPr lang="ru-RU" sz="2400" dirty="0" smtClean="0">
                <a:solidFill>
                  <a:srgbClr val="FFFF00"/>
                </a:solidFill>
              </a:rPr>
              <a:t>В</a:t>
            </a:r>
            <a:r>
              <a:rPr lang="ru-RU" sz="1600" dirty="0" smtClean="0">
                <a:solidFill>
                  <a:srgbClr val="FFFF00"/>
                </a:solidFill>
              </a:rPr>
              <a:t>1</a:t>
            </a:r>
            <a:endParaRPr lang="ru-RU" sz="2400" dirty="0">
              <a:solidFill>
                <a:srgbClr val="FFFF00"/>
              </a:solidFill>
            </a:endParaRPr>
          </a:p>
        </p:txBody>
      </p:sp>
      <p:sp>
        <p:nvSpPr>
          <p:cNvPr id="56" name="TextBox 55"/>
          <p:cNvSpPr txBox="1"/>
          <p:nvPr/>
        </p:nvSpPr>
        <p:spPr>
          <a:xfrm>
            <a:off x="1785918" y="4929198"/>
            <a:ext cx="455574" cy="461665"/>
          </a:xfrm>
          <a:prstGeom prst="rect">
            <a:avLst/>
          </a:prstGeom>
          <a:noFill/>
        </p:spPr>
        <p:txBody>
          <a:bodyPr wrap="none" rtlCol="0">
            <a:spAutoFit/>
          </a:bodyPr>
          <a:lstStyle/>
          <a:p>
            <a:r>
              <a:rPr lang="ru-RU" sz="2400" dirty="0" smtClean="0">
                <a:solidFill>
                  <a:srgbClr val="FFFF00"/>
                </a:solidFill>
              </a:rPr>
              <a:t>А</a:t>
            </a:r>
            <a:r>
              <a:rPr lang="ru-RU" sz="1600" dirty="0" smtClean="0">
                <a:solidFill>
                  <a:srgbClr val="FFFF00"/>
                </a:solidFill>
              </a:rPr>
              <a:t>1</a:t>
            </a:r>
            <a:endParaRPr lang="ru-RU" sz="1600" dirty="0">
              <a:solidFill>
                <a:srgbClr val="FFFF00"/>
              </a:solidFill>
            </a:endParaRPr>
          </a:p>
        </p:txBody>
      </p:sp>
      <p:sp>
        <p:nvSpPr>
          <p:cNvPr id="57" name="TextBox 56"/>
          <p:cNvSpPr txBox="1"/>
          <p:nvPr/>
        </p:nvSpPr>
        <p:spPr>
          <a:xfrm>
            <a:off x="1000100" y="2571744"/>
            <a:ext cx="468398" cy="461665"/>
          </a:xfrm>
          <a:prstGeom prst="rect">
            <a:avLst/>
          </a:prstGeom>
          <a:noFill/>
        </p:spPr>
        <p:txBody>
          <a:bodyPr wrap="none" rtlCol="0">
            <a:spAutoFit/>
          </a:bodyPr>
          <a:lstStyle/>
          <a:p>
            <a:r>
              <a:rPr lang="ru-RU" sz="2400" dirty="0" smtClean="0">
                <a:solidFill>
                  <a:srgbClr val="FFFF00"/>
                </a:solidFill>
              </a:rPr>
              <a:t>В</a:t>
            </a:r>
            <a:r>
              <a:rPr lang="ru-RU" sz="1600" dirty="0" smtClean="0">
                <a:solidFill>
                  <a:srgbClr val="FFFF00"/>
                </a:solidFill>
              </a:rPr>
              <a:t>2</a:t>
            </a:r>
            <a:endParaRPr lang="ru-RU" sz="1600" dirty="0">
              <a:solidFill>
                <a:srgbClr val="FFFF00"/>
              </a:solidFill>
            </a:endParaRPr>
          </a:p>
        </p:txBody>
      </p:sp>
      <p:sp>
        <p:nvSpPr>
          <p:cNvPr id="58" name="TextBox 57"/>
          <p:cNvSpPr txBox="1"/>
          <p:nvPr/>
        </p:nvSpPr>
        <p:spPr>
          <a:xfrm>
            <a:off x="1928794" y="785794"/>
            <a:ext cx="490840" cy="461665"/>
          </a:xfrm>
          <a:prstGeom prst="rect">
            <a:avLst/>
          </a:prstGeom>
          <a:noFill/>
        </p:spPr>
        <p:txBody>
          <a:bodyPr wrap="none" rtlCol="0">
            <a:spAutoFit/>
          </a:bodyPr>
          <a:lstStyle/>
          <a:p>
            <a:r>
              <a:rPr lang="ru-RU" sz="2400" dirty="0" smtClean="0">
                <a:solidFill>
                  <a:srgbClr val="FFFF00"/>
                </a:solidFill>
              </a:rPr>
              <a:t>А</a:t>
            </a:r>
            <a:r>
              <a:rPr lang="ru-RU" sz="1600" dirty="0" smtClean="0">
                <a:solidFill>
                  <a:srgbClr val="FFFF00"/>
                </a:solidFill>
              </a:rPr>
              <a:t>2</a:t>
            </a:r>
            <a:endParaRPr lang="ru-RU" sz="1600" dirty="0">
              <a:solidFill>
                <a:srgbClr val="FFFF00"/>
              </a:solidFill>
            </a:endParaRPr>
          </a:p>
        </p:txBody>
      </p:sp>
      <p:cxnSp>
        <p:nvCxnSpPr>
          <p:cNvPr id="59" name="Прямая соединительная линия 58"/>
          <p:cNvCxnSpPr/>
          <p:nvPr/>
        </p:nvCxnSpPr>
        <p:spPr>
          <a:xfrm rot="10800000" flipV="1">
            <a:off x="142844" y="1928802"/>
            <a:ext cx="490542" cy="9524"/>
          </a:xfrm>
          <a:prstGeom prst="line">
            <a:avLst/>
          </a:prstGeom>
          <a:ln w="57150">
            <a:solidFill>
              <a:srgbClr val="FFFF00"/>
            </a:solidFill>
          </a:ln>
        </p:spPr>
        <p:style>
          <a:lnRef idx="1">
            <a:schemeClr val="accent1"/>
          </a:lnRef>
          <a:fillRef idx="0">
            <a:schemeClr val="accent1"/>
          </a:fillRef>
          <a:effectRef idx="0">
            <a:schemeClr val="accent1"/>
          </a:effectRef>
          <a:fontRef idx="minor">
            <a:schemeClr val="tx1"/>
          </a:fontRef>
        </p:style>
      </p:cxnSp>
      <p:sp>
        <p:nvSpPr>
          <p:cNvPr id="60" name="TextBox 59"/>
          <p:cNvSpPr txBox="1"/>
          <p:nvPr/>
        </p:nvSpPr>
        <p:spPr>
          <a:xfrm>
            <a:off x="142844" y="1571612"/>
            <a:ext cx="423514" cy="369332"/>
          </a:xfrm>
          <a:prstGeom prst="rect">
            <a:avLst/>
          </a:prstGeom>
          <a:noFill/>
        </p:spPr>
        <p:txBody>
          <a:bodyPr wrap="none" rtlCol="0">
            <a:spAutoFit/>
          </a:bodyPr>
          <a:lstStyle/>
          <a:p>
            <a:r>
              <a:rPr lang="ru-RU" dirty="0" smtClean="0">
                <a:solidFill>
                  <a:srgbClr val="FFFF00"/>
                </a:solidFill>
              </a:rPr>
              <a:t>Г2</a:t>
            </a:r>
            <a:endParaRPr lang="ru-RU" dirty="0">
              <a:solidFill>
                <a:srgbClr val="FFFF00"/>
              </a:solidFill>
            </a:endParaRPr>
          </a:p>
        </p:txBody>
      </p:sp>
      <p:cxnSp>
        <p:nvCxnSpPr>
          <p:cNvPr id="61" name="Прямая соединительная линия 60"/>
          <p:cNvCxnSpPr/>
          <p:nvPr/>
        </p:nvCxnSpPr>
        <p:spPr>
          <a:xfrm>
            <a:off x="2428860" y="1928802"/>
            <a:ext cx="500066" cy="1588"/>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62" name="Oval 39"/>
          <p:cNvSpPr>
            <a:spLocks noChangeArrowheads="1"/>
          </p:cNvSpPr>
          <p:nvPr/>
        </p:nvSpPr>
        <p:spPr bwMode="auto">
          <a:xfrm>
            <a:off x="1928793" y="4429132"/>
            <a:ext cx="1000133" cy="1000132"/>
          </a:xfrm>
          <a:prstGeom prst="ellipse">
            <a:avLst/>
          </a:prstGeom>
          <a:noFill/>
          <a:ln w="12700" algn="ctr">
            <a:solidFill>
              <a:srgbClr val="993300"/>
            </a:solidFill>
            <a:round/>
            <a:headEnd/>
            <a:tailEnd/>
          </a:ln>
        </p:spPr>
        <p:txBody>
          <a:bodyPr wrap="none" anchor="ctr"/>
          <a:lstStyle/>
          <a:p>
            <a:endParaRPr lang="ru-RU"/>
          </a:p>
        </p:txBody>
      </p:sp>
      <p:sp>
        <p:nvSpPr>
          <p:cNvPr id="63" name="Овал 62"/>
          <p:cNvSpPr/>
          <p:nvPr/>
        </p:nvSpPr>
        <p:spPr>
          <a:xfrm>
            <a:off x="2357422" y="5357826"/>
            <a:ext cx="142876" cy="142876"/>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4" name="Овал 63"/>
          <p:cNvSpPr/>
          <p:nvPr/>
        </p:nvSpPr>
        <p:spPr>
          <a:xfrm>
            <a:off x="2357422" y="4357694"/>
            <a:ext cx="142876" cy="142876"/>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5" name="Овал 64"/>
          <p:cNvSpPr/>
          <p:nvPr/>
        </p:nvSpPr>
        <p:spPr>
          <a:xfrm>
            <a:off x="1643042" y="1857364"/>
            <a:ext cx="142876" cy="142876"/>
          </a:xfrm>
          <a:prstGeom prst="ellipse">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6" name="TextBox 65"/>
          <p:cNvSpPr txBox="1"/>
          <p:nvPr/>
        </p:nvSpPr>
        <p:spPr>
          <a:xfrm>
            <a:off x="2428860" y="4000504"/>
            <a:ext cx="471604" cy="461665"/>
          </a:xfrm>
          <a:prstGeom prst="rect">
            <a:avLst/>
          </a:prstGeom>
          <a:noFill/>
        </p:spPr>
        <p:txBody>
          <a:bodyPr wrap="none" rtlCol="0">
            <a:spAutoFit/>
          </a:bodyPr>
          <a:lstStyle/>
          <a:p>
            <a:r>
              <a:rPr lang="en-US" sz="2400" dirty="0" smtClean="0">
                <a:solidFill>
                  <a:srgbClr val="FFFF00"/>
                </a:solidFill>
                <a:latin typeface="Arial"/>
                <a:cs typeface="Arial"/>
              </a:rPr>
              <a:t>D</a:t>
            </a:r>
            <a:r>
              <a:rPr lang="ru-RU" sz="1600" dirty="0" smtClean="0">
                <a:solidFill>
                  <a:srgbClr val="FFFF00"/>
                </a:solidFill>
              </a:rPr>
              <a:t>1</a:t>
            </a:r>
            <a:endParaRPr lang="ru-RU" sz="2400" dirty="0">
              <a:solidFill>
                <a:srgbClr val="FFFF00"/>
              </a:solidFill>
            </a:endParaRPr>
          </a:p>
        </p:txBody>
      </p:sp>
      <p:sp>
        <p:nvSpPr>
          <p:cNvPr id="67" name="TextBox 66"/>
          <p:cNvSpPr txBox="1"/>
          <p:nvPr/>
        </p:nvSpPr>
        <p:spPr>
          <a:xfrm>
            <a:off x="2500298" y="5500702"/>
            <a:ext cx="449162" cy="461665"/>
          </a:xfrm>
          <a:prstGeom prst="rect">
            <a:avLst/>
          </a:prstGeom>
          <a:noFill/>
        </p:spPr>
        <p:txBody>
          <a:bodyPr wrap="none" rtlCol="0">
            <a:spAutoFit/>
          </a:bodyPr>
          <a:lstStyle/>
          <a:p>
            <a:r>
              <a:rPr lang="ru-RU" sz="2400" dirty="0" smtClean="0">
                <a:solidFill>
                  <a:srgbClr val="FFFF00"/>
                </a:solidFill>
              </a:rPr>
              <a:t>С</a:t>
            </a:r>
            <a:r>
              <a:rPr lang="ru-RU" sz="1600" dirty="0" smtClean="0">
                <a:solidFill>
                  <a:srgbClr val="FFFF00"/>
                </a:solidFill>
              </a:rPr>
              <a:t>1</a:t>
            </a:r>
            <a:endParaRPr lang="ru-RU" sz="2400" dirty="0">
              <a:solidFill>
                <a:srgbClr val="FFFF00"/>
              </a:solidFill>
            </a:endParaRPr>
          </a:p>
        </p:txBody>
      </p:sp>
      <p:sp>
        <p:nvSpPr>
          <p:cNvPr id="68" name="TextBox 67"/>
          <p:cNvSpPr txBox="1"/>
          <p:nvPr/>
        </p:nvSpPr>
        <p:spPr>
          <a:xfrm>
            <a:off x="2071670" y="1857364"/>
            <a:ext cx="1050288" cy="461665"/>
          </a:xfrm>
          <a:prstGeom prst="rect">
            <a:avLst/>
          </a:prstGeom>
          <a:noFill/>
        </p:spPr>
        <p:txBody>
          <a:bodyPr wrap="none" rtlCol="0">
            <a:spAutoFit/>
          </a:bodyPr>
          <a:lstStyle/>
          <a:p>
            <a:r>
              <a:rPr lang="ru-RU" sz="2400" dirty="0" smtClean="0">
                <a:solidFill>
                  <a:srgbClr val="FFFF00"/>
                </a:solidFill>
              </a:rPr>
              <a:t>С2</a:t>
            </a:r>
            <a:r>
              <a:rPr lang="ru-RU" sz="2400" dirty="0" smtClean="0">
                <a:solidFill>
                  <a:srgbClr val="FFFF00"/>
                </a:solidFill>
                <a:latin typeface="Arial"/>
                <a:cs typeface="Arial"/>
              </a:rPr>
              <a:t>≡</a:t>
            </a:r>
            <a:r>
              <a:rPr lang="en-US" sz="2400" dirty="0" smtClean="0">
                <a:solidFill>
                  <a:srgbClr val="FFFF00"/>
                </a:solidFill>
                <a:latin typeface="Arial"/>
                <a:cs typeface="Arial"/>
              </a:rPr>
              <a:t>D</a:t>
            </a:r>
            <a:r>
              <a:rPr lang="ru-RU" sz="1600" dirty="0" smtClean="0">
                <a:solidFill>
                  <a:srgbClr val="FFFF00"/>
                </a:solidFill>
                <a:latin typeface="Arial"/>
                <a:cs typeface="Arial"/>
              </a:rPr>
              <a:t>2</a:t>
            </a:r>
            <a:endParaRPr lang="ru-RU" sz="2400" dirty="0">
              <a:solidFill>
                <a:srgbClr val="FFFF00"/>
              </a:solidFill>
            </a:endParaRPr>
          </a:p>
        </p:txBody>
      </p:sp>
      <p:sp>
        <p:nvSpPr>
          <p:cNvPr id="69" name="Овал 68"/>
          <p:cNvSpPr/>
          <p:nvPr/>
        </p:nvSpPr>
        <p:spPr>
          <a:xfrm>
            <a:off x="2357422" y="4857760"/>
            <a:ext cx="142876" cy="142876"/>
          </a:xfrm>
          <a:prstGeom prst="ellipse">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cxnSp>
        <p:nvCxnSpPr>
          <p:cNvPr id="75" name="Прямая соединительная линия 74"/>
          <p:cNvCxnSpPr/>
          <p:nvPr/>
        </p:nvCxnSpPr>
        <p:spPr>
          <a:xfrm>
            <a:off x="1000100" y="2571744"/>
            <a:ext cx="2143140" cy="1588"/>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8" name="Прямая соединительная линия 77"/>
          <p:cNvCxnSpPr/>
          <p:nvPr/>
        </p:nvCxnSpPr>
        <p:spPr>
          <a:xfrm rot="10800000" flipV="1">
            <a:off x="285720" y="2643182"/>
            <a:ext cx="490542" cy="9524"/>
          </a:xfrm>
          <a:prstGeom prst="line">
            <a:avLst/>
          </a:prstGeom>
          <a:ln w="57150">
            <a:solidFill>
              <a:srgbClr val="FFFF00"/>
            </a:solidFill>
          </a:ln>
        </p:spPr>
        <p:style>
          <a:lnRef idx="1">
            <a:schemeClr val="accent1"/>
          </a:lnRef>
          <a:fillRef idx="0">
            <a:schemeClr val="accent1"/>
          </a:fillRef>
          <a:effectRef idx="0">
            <a:schemeClr val="accent1"/>
          </a:effectRef>
          <a:fontRef idx="minor">
            <a:schemeClr val="tx1"/>
          </a:fontRef>
        </p:style>
      </p:cxnSp>
      <p:sp>
        <p:nvSpPr>
          <p:cNvPr id="80" name="TextBox 79"/>
          <p:cNvSpPr txBox="1"/>
          <p:nvPr/>
        </p:nvSpPr>
        <p:spPr>
          <a:xfrm>
            <a:off x="285720" y="2214554"/>
            <a:ext cx="470000" cy="369332"/>
          </a:xfrm>
          <a:prstGeom prst="rect">
            <a:avLst/>
          </a:prstGeom>
          <a:noFill/>
        </p:spPr>
        <p:txBody>
          <a:bodyPr wrap="none" rtlCol="0">
            <a:spAutoFit/>
          </a:bodyPr>
          <a:lstStyle/>
          <a:p>
            <a:r>
              <a:rPr lang="ru-RU" dirty="0" smtClean="0">
                <a:solidFill>
                  <a:srgbClr val="FFFF00"/>
                </a:solidFill>
              </a:rPr>
              <a:t>Г</a:t>
            </a:r>
            <a:r>
              <a:rPr lang="ru-RU" dirty="0" smtClean="0">
                <a:solidFill>
                  <a:srgbClr val="FFFF00"/>
                </a:solidFill>
                <a:latin typeface="Arial"/>
                <a:cs typeface="Arial"/>
              </a:rPr>
              <a:t>'</a:t>
            </a:r>
            <a:r>
              <a:rPr lang="ru-RU" dirty="0" smtClean="0">
                <a:solidFill>
                  <a:srgbClr val="FFFF00"/>
                </a:solidFill>
              </a:rPr>
              <a:t>2</a:t>
            </a:r>
            <a:endParaRPr lang="ru-RU" dirty="0">
              <a:solidFill>
                <a:srgbClr val="FFFF00"/>
              </a:solidFill>
            </a:endParaRPr>
          </a:p>
        </p:txBody>
      </p:sp>
      <p:cxnSp>
        <p:nvCxnSpPr>
          <p:cNvPr id="82" name="Прямая соединительная линия 81"/>
          <p:cNvCxnSpPr>
            <a:stCxn id="103" idx="7"/>
          </p:cNvCxnSpPr>
          <p:nvPr/>
        </p:nvCxnSpPr>
        <p:spPr>
          <a:xfrm rot="5400000" flipH="1" flipV="1">
            <a:off x="2882745" y="2178835"/>
            <a:ext cx="10462" cy="796280"/>
          </a:xfrm>
          <a:prstGeom prst="line">
            <a:avLst/>
          </a:prstGeom>
          <a:ln>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85" name="Овал 84"/>
          <p:cNvSpPr/>
          <p:nvPr/>
        </p:nvSpPr>
        <p:spPr>
          <a:xfrm>
            <a:off x="1643042" y="4857760"/>
            <a:ext cx="142876" cy="142876"/>
          </a:xfrm>
          <a:prstGeom prst="ellipse">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cxnSp>
        <p:nvCxnSpPr>
          <p:cNvPr id="87" name="Прямая соединительная линия 86"/>
          <p:cNvCxnSpPr/>
          <p:nvPr/>
        </p:nvCxnSpPr>
        <p:spPr>
          <a:xfrm rot="16200000" flipH="1">
            <a:off x="2321703" y="5036355"/>
            <a:ext cx="642942" cy="428628"/>
          </a:xfrm>
          <a:prstGeom prst="line">
            <a:avLst/>
          </a:prstGeom>
        </p:spPr>
        <p:style>
          <a:lnRef idx="1">
            <a:schemeClr val="accent1"/>
          </a:lnRef>
          <a:fillRef idx="0">
            <a:schemeClr val="accent1"/>
          </a:fillRef>
          <a:effectRef idx="0">
            <a:schemeClr val="accent1"/>
          </a:effectRef>
          <a:fontRef idx="minor">
            <a:schemeClr val="tx1"/>
          </a:fontRef>
        </p:style>
      </p:cxnSp>
      <p:sp>
        <p:nvSpPr>
          <p:cNvPr id="88" name="Oval 39"/>
          <p:cNvSpPr>
            <a:spLocks noChangeArrowheads="1"/>
          </p:cNvSpPr>
          <p:nvPr/>
        </p:nvSpPr>
        <p:spPr bwMode="auto">
          <a:xfrm>
            <a:off x="1643042" y="4143380"/>
            <a:ext cx="1571636" cy="1571636"/>
          </a:xfrm>
          <a:prstGeom prst="ellipse">
            <a:avLst/>
          </a:prstGeom>
          <a:noFill/>
          <a:ln w="12700" algn="ctr">
            <a:solidFill>
              <a:schemeClr val="accent5">
                <a:lumMod val="60000"/>
                <a:lumOff val="40000"/>
              </a:schemeClr>
            </a:solidFill>
            <a:round/>
            <a:headEnd/>
            <a:tailEnd/>
          </a:ln>
        </p:spPr>
        <p:txBody>
          <a:bodyPr wrap="none" anchor="ctr"/>
          <a:lstStyle/>
          <a:p>
            <a:endParaRPr lang="ru-RU"/>
          </a:p>
        </p:txBody>
      </p:sp>
      <p:cxnSp>
        <p:nvCxnSpPr>
          <p:cNvPr id="92" name="Прямая со стрелкой 91"/>
          <p:cNvCxnSpPr/>
          <p:nvPr/>
        </p:nvCxnSpPr>
        <p:spPr>
          <a:xfrm rot="16200000" flipV="1">
            <a:off x="2786051" y="5643578"/>
            <a:ext cx="357191" cy="21431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00" name="TextBox 99"/>
          <p:cNvSpPr txBox="1"/>
          <p:nvPr/>
        </p:nvSpPr>
        <p:spPr>
          <a:xfrm>
            <a:off x="3143240" y="1928802"/>
            <a:ext cx="319318" cy="369332"/>
          </a:xfrm>
          <a:prstGeom prst="rect">
            <a:avLst/>
          </a:prstGeom>
          <a:noFill/>
        </p:spPr>
        <p:txBody>
          <a:bodyPr wrap="none" rtlCol="0">
            <a:spAutoFit/>
          </a:bodyPr>
          <a:lstStyle/>
          <a:p>
            <a:r>
              <a:rPr lang="en-US" dirty="0" smtClean="0">
                <a:solidFill>
                  <a:schemeClr val="accent2">
                    <a:lumMod val="40000"/>
                    <a:lumOff val="60000"/>
                  </a:schemeClr>
                </a:solidFill>
              </a:rPr>
              <a:t>r</a:t>
            </a:r>
            <a:r>
              <a:rPr lang="en-US" dirty="0" smtClean="0">
                <a:solidFill>
                  <a:schemeClr val="accent2">
                    <a:lumMod val="40000"/>
                    <a:lumOff val="60000"/>
                  </a:schemeClr>
                </a:solidFill>
                <a:latin typeface="Arial"/>
                <a:cs typeface="Arial"/>
              </a:rPr>
              <a:t>'</a:t>
            </a:r>
            <a:endParaRPr lang="ru-RU" dirty="0">
              <a:solidFill>
                <a:schemeClr val="accent2">
                  <a:lumMod val="40000"/>
                  <a:lumOff val="60000"/>
                </a:schemeClr>
              </a:solidFill>
            </a:endParaRPr>
          </a:p>
        </p:txBody>
      </p:sp>
      <p:sp>
        <p:nvSpPr>
          <p:cNvPr id="101" name="TextBox 100"/>
          <p:cNvSpPr txBox="1"/>
          <p:nvPr/>
        </p:nvSpPr>
        <p:spPr>
          <a:xfrm>
            <a:off x="2928926" y="5357826"/>
            <a:ext cx="319318" cy="369332"/>
          </a:xfrm>
          <a:prstGeom prst="rect">
            <a:avLst/>
          </a:prstGeom>
          <a:noFill/>
        </p:spPr>
        <p:txBody>
          <a:bodyPr wrap="none" rtlCol="0">
            <a:spAutoFit/>
          </a:bodyPr>
          <a:lstStyle/>
          <a:p>
            <a:r>
              <a:rPr lang="en-US" dirty="0" smtClean="0">
                <a:solidFill>
                  <a:schemeClr val="accent2">
                    <a:lumMod val="40000"/>
                    <a:lumOff val="60000"/>
                  </a:schemeClr>
                </a:solidFill>
              </a:rPr>
              <a:t>r</a:t>
            </a:r>
            <a:r>
              <a:rPr lang="en-US" dirty="0" smtClean="0">
                <a:solidFill>
                  <a:schemeClr val="accent2">
                    <a:lumMod val="40000"/>
                    <a:lumOff val="60000"/>
                  </a:schemeClr>
                </a:solidFill>
                <a:latin typeface="Arial"/>
                <a:cs typeface="Arial"/>
              </a:rPr>
              <a:t>'</a:t>
            </a:r>
            <a:endParaRPr lang="ru-RU" dirty="0">
              <a:solidFill>
                <a:schemeClr val="accent2">
                  <a:lumMod val="40000"/>
                  <a:lumOff val="60000"/>
                </a:schemeClr>
              </a:solidFill>
            </a:endParaRPr>
          </a:p>
        </p:txBody>
      </p:sp>
      <p:sp>
        <p:nvSpPr>
          <p:cNvPr id="102" name="Овал 101"/>
          <p:cNvSpPr/>
          <p:nvPr/>
        </p:nvSpPr>
        <p:spPr>
          <a:xfrm>
            <a:off x="2357422" y="1857364"/>
            <a:ext cx="142876" cy="142876"/>
          </a:xfrm>
          <a:prstGeom prst="ellipse">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3" name="Овал 102"/>
          <p:cNvSpPr/>
          <p:nvPr/>
        </p:nvSpPr>
        <p:spPr>
          <a:xfrm>
            <a:off x="2428860" y="2571744"/>
            <a:ext cx="71438" cy="71438"/>
          </a:xfrm>
          <a:prstGeom prst="ellipse">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cxnSp>
        <p:nvCxnSpPr>
          <p:cNvPr id="110" name="Прямая соединительная линия 109"/>
          <p:cNvCxnSpPr/>
          <p:nvPr/>
        </p:nvCxnSpPr>
        <p:spPr>
          <a:xfrm rot="16200000" flipH="1">
            <a:off x="356763" y="3929462"/>
            <a:ext cx="2858311" cy="1"/>
          </a:xfrm>
          <a:prstGeom prst="line">
            <a:avLst/>
          </a:prstGeom>
          <a:ln>
            <a:solidFill>
              <a:srgbClr val="FFFF00"/>
            </a:solidFill>
          </a:ln>
        </p:spPr>
        <p:style>
          <a:lnRef idx="1">
            <a:schemeClr val="accent1"/>
          </a:lnRef>
          <a:fillRef idx="0">
            <a:schemeClr val="accent1"/>
          </a:fillRef>
          <a:effectRef idx="0">
            <a:schemeClr val="accent1"/>
          </a:effectRef>
          <a:fontRef idx="minor">
            <a:schemeClr val="tx1"/>
          </a:fontRef>
        </p:style>
      </p:cxnSp>
      <p:sp>
        <p:nvSpPr>
          <p:cNvPr id="112" name="Овал 111"/>
          <p:cNvSpPr/>
          <p:nvPr/>
        </p:nvSpPr>
        <p:spPr>
          <a:xfrm>
            <a:off x="1714480" y="2500306"/>
            <a:ext cx="142876" cy="142876"/>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3" name="Овал 112"/>
          <p:cNvSpPr/>
          <p:nvPr/>
        </p:nvSpPr>
        <p:spPr>
          <a:xfrm>
            <a:off x="1714480" y="4357694"/>
            <a:ext cx="142876" cy="142876"/>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4" name="Овал 113"/>
          <p:cNvSpPr/>
          <p:nvPr/>
        </p:nvSpPr>
        <p:spPr>
          <a:xfrm>
            <a:off x="1714480" y="5357826"/>
            <a:ext cx="142876" cy="142876"/>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5" name="TextBox 114"/>
          <p:cNvSpPr txBox="1"/>
          <p:nvPr/>
        </p:nvSpPr>
        <p:spPr>
          <a:xfrm>
            <a:off x="1428728" y="3643314"/>
            <a:ext cx="426720" cy="461665"/>
          </a:xfrm>
          <a:prstGeom prst="rect">
            <a:avLst/>
          </a:prstGeom>
          <a:noFill/>
        </p:spPr>
        <p:txBody>
          <a:bodyPr wrap="none" rtlCol="0">
            <a:spAutoFit/>
          </a:bodyPr>
          <a:lstStyle/>
          <a:p>
            <a:r>
              <a:rPr lang="ru-RU" sz="2400" dirty="0" smtClean="0">
                <a:solidFill>
                  <a:srgbClr val="FFFF00"/>
                </a:solidFill>
              </a:rPr>
              <a:t>Е</a:t>
            </a:r>
            <a:r>
              <a:rPr lang="ru-RU" sz="1600" dirty="0" smtClean="0">
                <a:solidFill>
                  <a:srgbClr val="FFFF00"/>
                </a:solidFill>
              </a:rPr>
              <a:t>1</a:t>
            </a:r>
            <a:endParaRPr lang="ru-RU" sz="2400" dirty="0">
              <a:solidFill>
                <a:srgbClr val="FFFF00"/>
              </a:solidFill>
            </a:endParaRPr>
          </a:p>
        </p:txBody>
      </p:sp>
      <p:sp>
        <p:nvSpPr>
          <p:cNvPr id="116" name="TextBox 115"/>
          <p:cNvSpPr txBox="1"/>
          <p:nvPr/>
        </p:nvSpPr>
        <p:spPr>
          <a:xfrm>
            <a:off x="1214414" y="5357826"/>
            <a:ext cx="436338" cy="461665"/>
          </a:xfrm>
          <a:prstGeom prst="rect">
            <a:avLst/>
          </a:prstGeom>
          <a:noFill/>
        </p:spPr>
        <p:txBody>
          <a:bodyPr wrap="none" rtlCol="0">
            <a:spAutoFit/>
          </a:bodyPr>
          <a:lstStyle/>
          <a:p>
            <a:r>
              <a:rPr lang="en-US" sz="2400" dirty="0" smtClean="0">
                <a:solidFill>
                  <a:srgbClr val="FFFF00"/>
                </a:solidFill>
                <a:latin typeface="Arial"/>
                <a:cs typeface="Arial"/>
              </a:rPr>
              <a:t>F</a:t>
            </a:r>
            <a:r>
              <a:rPr lang="ru-RU" sz="1600" dirty="0" smtClean="0">
                <a:solidFill>
                  <a:srgbClr val="FFFF00"/>
                </a:solidFill>
              </a:rPr>
              <a:t>1</a:t>
            </a:r>
            <a:endParaRPr lang="ru-RU" sz="2400" dirty="0">
              <a:solidFill>
                <a:srgbClr val="FFFF00"/>
              </a:solidFill>
            </a:endParaRPr>
          </a:p>
        </p:txBody>
      </p:sp>
      <p:sp>
        <p:nvSpPr>
          <p:cNvPr id="117" name="TextBox 116"/>
          <p:cNvSpPr txBox="1"/>
          <p:nvPr/>
        </p:nvSpPr>
        <p:spPr>
          <a:xfrm>
            <a:off x="1214414" y="2143116"/>
            <a:ext cx="992579" cy="461665"/>
          </a:xfrm>
          <a:prstGeom prst="rect">
            <a:avLst/>
          </a:prstGeom>
          <a:noFill/>
        </p:spPr>
        <p:txBody>
          <a:bodyPr wrap="none" rtlCol="0">
            <a:spAutoFit/>
          </a:bodyPr>
          <a:lstStyle/>
          <a:p>
            <a:r>
              <a:rPr lang="ru-RU" sz="2400" dirty="0" smtClean="0">
                <a:solidFill>
                  <a:srgbClr val="FFFF00"/>
                </a:solidFill>
              </a:rPr>
              <a:t>Е2</a:t>
            </a:r>
            <a:r>
              <a:rPr lang="ru-RU" sz="2400" dirty="0" smtClean="0">
                <a:solidFill>
                  <a:srgbClr val="FFFF00"/>
                </a:solidFill>
                <a:latin typeface="Arial"/>
                <a:cs typeface="Arial"/>
              </a:rPr>
              <a:t>≡</a:t>
            </a:r>
            <a:r>
              <a:rPr lang="en-US" sz="2400" dirty="0" smtClean="0">
                <a:solidFill>
                  <a:srgbClr val="FFFF00"/>
                </a:solidFill>
                <a:latin typeface="Arial"/>
                <a:cs typeface="Arial"/>
              </a:rPr>
              <a:t>F</a:t>
            </a:r>
            <a:r>
              <a:rPr lang="ru-RU" sz="1600" dirty="0" smtClean="0">
                <a:solidFill>
                  <a:srgbClr val="FFFF00"/>
                </a:solidFill>
                <a:latin typeface="Arial"/>
                <a:cs typeface="Arial"/>
              </a:rPr>
              <a:t>2</a:t>
            </a:r>
            <a:endParaRPr lang="ru-RU" sz="2400" dirty="0">
              <a:solidFill>
                <a:srgbClr val="FFFF00"/>
              </a:solidFill>
            </a:endParaRPr>
          </a:p>
        </p:txBody>
      </p:sp>
      <p:sp>
        <p:nvSpPr>
          <p:cNvPr id="119" name="Полилиния 118"/>
          <p:cNvSpPr/>
          <p:nvPr/>
        </p:nvSpPr>
        <p:spPr>
          <a:xfrm>
            <a:off x="1500166" y="4286256"/>
            <a:ext cx="1000132" cy="1285884"/>
          </a:xfrm>
          <a:custGeom>
            <a:avLst/>
            <a:gdLst>
              <a:gd name="connsiteX0" fmla="*/ 725488 w 915988"/>
              <a:gd name="connsiteY0" fmla="*/ 696912 h 1450975"/>
              <a:gd name="connsiteX1" fmla="*/ 763588 w 915988"/>
              <a:gd name="connsiteY1" fmla="*/ 468312 h 1450975"/>
              <a:gd name="connsiteX2" fmla="*/ 801688 w 915988"/>
              <a:gd name="connsiteY2" fmla="*/ 334962 h 1450975"/>
              <a:gd name="connsiteX3" fmla="*/ 858838 w 915988"/>
              <a:gd name="connsiteY3" fmla="*/ 277812 h 1450975"/>
              <a:gd name="connsiteX4" fmla="*/ 915988 w 915988"/>
              <a:gd name="connsiteY4" fmla="*/ 220662 h 1450975"/>
              <a:gd name="connsiteX5" fmla="*/ 915988 w 915988"/>
              <a:gd name="connsiteY5" fmla="*/ 220662 h 1450975"/>
              <a:gd name="connsiteX6" fmla="*/ 858838 w 915988"/>
              <a:gd name="connsiteY6" fmla="*/ 163512 h 1450975"/>
              <a:gd name="connsiteX7" fmla="*/ 811213 w 915988"/>
              <a:gd name="connsiteY7" fmla="*/ 96837 h 1450975"/>
              <a:gd name="connsiteX8" fmla="*/ 754063 w 915988"/>
              <a:gd name="connsiteY8" fmla="*/ 49212 h 1450975"/>
              <a:gd name="connsiteX9" fmla="*/ 658813 w 915988"/>
              <a:gd name="connsiteY9" fmla="*/ 11112 h 1450975"/>
              <a:gd name="connsiteX10" fmla="*/ 592138 w 915988"/>
              <a:gd name="connsiteY10" fmla="*/ 1587 h 1450975"/>
              <a:gd name="connsiteX11" fmla="*/ 468313 w 915988"/>
              <a:gd name="connsiteY11" fmla="*/ 11112 h 1450975"/>
              <a:gd name="connsiteX12" fmla="*/ 306388 w 915988"/>
              <a:gd name="connsiteY12" fmla="*/ 68262 h 1450975"/>
              <a:gd name="connsiteX13" fmla="*/ 211138 w 915988"/>
              <a:gd name="connsiteY13" fmla="*/ 125412 h 1450975"/>
              <a:gd name="connsiteX14" fmla="*/ 182563 w 915988"/>
              <a:gd name="connsiteY14" fmla="*/ 201612 h 1450975"/>
              <a:gd name="connsiteX15" fmla="*/ 144463 w 915988"/>
              <a:gd name="connsiteY15" fmla="*/ 268287 h 1450975"/>
              <a:gd name="connsiteX16" fmla="*/ 106363 w 915988"/>
              <a:gd name="connsiteY16" fmla="*/ 363537 h 1450975"/>
              <a:gd name="connsiteX17" fmla="*/ 68263 w 915988"/>
              <a:gd name="connsiteY17" fmla="*/ 449262 h 1450975"/>
              <a:gd name="connsiteX18" fmla="*/ 20638 w 915988"/>
              <a:gd name="connsiteY18" fmla="*/ 573087 h 1450975"/>
              <a:gd name="connsiteX19" fmla="*/ 1588 w 915988"/>
              <a:gd name="connsiteY19" fmla="*/ 696912 h 1450975"/>
              <a:gd name="connsiteX20" fmla="*/ 11113 w 915988"/>
              <a:gd name="connsiteY20" fmla="*/ 763587 h 1450975"/>
              <a:gd name="connsiteX21" fmla="*/ 30163 w 915988"/>
              <a:gd name="connsiteY21" fmla="*/ 801687 h 1450975"/>
              <a:gd name="connsiteX22" fmla="*/ 87313 w 915988"/>
              <a:gd name="connsiteY22" fmla="*/ 935037 h 1450975"/>
              <a:gd name="connsiteX23" fmla="*/ 153988 w 915988"/>
              <a:gd name="connsiteY23" fmla="*/ 1106487 h 1450975"/>
              <a:gd name="connsiteX24" fmla="*/ 239713 w 915988"/>
              <a:gd name="connsiteY24" fmla="*/ 1258887 h 1450975"/>
              <a:gd name="connsiteX25" fmla="*/ 363538 w 915988"/>
              <a:gd name="connsiteY25" fmla="*/ 1363662 h 1450975"/>
              <a:gd name="connsiteX26" fmla="*/ 611188 w 915988"/>
              <a:gd name="connsiteY26" fmla="*/ 1439862 h 1450975"/>
              <a:gd name="connsiteX27" fmla="*/ 706438 w 915988"/>
              <a:gd name="connsiteY27" fmla="*/ 1430337 h 1450975"/>
              <a:gd name="connsiteX28" fmla="*/ 754063 w 915988"/>
              <a:gd name="connsiteY28" fmla="*/ 1392237 h 1450975"/>
              <a:gd name="connsiteX29" fmla="*/ 877888 w 915988"/>
              <a:gd name="connsiteY29" fmla="*/ 1306512 h 1450975"/>
              <a:gd name="connsiteX30" fmla="*/ 906463 w 915988"/>
              <a:gd name="connsiteY30" fmla="*/ 1239837 h 1450975"/>
              <a:gd name="connsiteX31" fmla="*/ 896938 w 915988"/>
              <a:gd name="connsiteY31" fmla="*/ 1173162 h 1450975"/>
              <a:gd name="connsiteX32" fmla="*/ 820738 w 915988"/>
              <a:gd name="connsiteY32" fmla="*/ 1011237 h 1450975"/>
              <a:gd name="connsiteX33" fmla="*/ 763588 w 915988"/>
              <a:gd name="connsiteY33" fmla="*/ 877887 h 1450975"/>
              <a:gd name="connsiteX34" fmla="*/ 725488 w 915988"/>
              <a:gd name="connsiteY34" fmla="*/ 754062 h 1450975"/>
              <a:gd name="connsiteX35" fmla="*/ 725488 w 915988"/>
              <a:gd name="connsiteY35" fmla="*/ 696912 h 145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915988" h="1450975">
                <a:moveTo>
                  <a:pt x="725488" y="696912"/>
                </a:moveTo>
                <a:cubicBezTo>
                  <a:pt x="731838" y="649287"/>
                  <a:pt x="750888" y="528637"/>
                  <a:pt x="763588" y="468312"/>
                </a:cubicBezTo>
                <a:cubicBezTo>
                  <a:pt x="776288" y="407987"/>
                  <a:pt x="785813" y="366712"/>
                  <a:pt x="801688" y="334962"/>
                </a:cubicBezTo>
                <a:cubicBezTo>
                  <a:pt x="817563" y="303212"/>
                  <a:pt x="858838" y="277812"/>
                  <a:pt x="858838" y="277812"/>
                </a:cubicBezTo>
                <a:lnTo>
                  <a:pt x="915988" y="220662"/>
                </a:lnTo>
                <a:lnTo>
                  <a:pt x="915988" y="220662"/>
                </a:lnTo>
                <a:cubicBezTo>
                  <a:pt x="906463" y="211137"/>
                  <a:pt x="876300" y="184149"/>
                  <a:pt x="858838" y="163512"/>
                </a:cubicBezTo>
                <a:cubicBezTo>
                  <a:pt x="841376" y="142875"/>
                  <a:pt x="828675" y="115887"/>
                  <a:pt x="811213" y="96837"/>
                </a:cubicBezTo>
                <a:cubicBezTo>
                  <a:pt x="793751" y="77787"/>
                  <a:pt x="779463" y="63499"/>
                  <a:pt x="754063" y="49212"/>
                </a:cubicBezTo>
                <a:cubicBezTo>
                  <a:pt x="728663" y="34925"/>
                  <a:pt x="685800" y="19049"/>
                  <a:pt x="658813" y="11112"/>
                </a:cubicBezTo>
                <a:cubicBezTo>
                  <a:pt x="631826" y="3175"/>
                  <a:pt x="623888" y="1587"/>
                  <a:pt x="592138" y="1587"/>
                </a:cubicBezTo>
                <a:cubicBezTo>
                  <a:pt x="560388" y="1587"/>
                  <a:pt x="515938" y="0"/>
                  <a:pt x="468313" y="11112"/>
                </a:cubicBezTo>
                <a:cubicBezTo>
                  <a:pt x="420688" y="22224"/>
                  <a:pt x="349251" y="49212"/>
                  <a:pt x="306388" y="68262"/>
                </a:cubicBezTo>
                <a:cubicBezTo>
                  <a:pt x="263526" y="87312"/>
                  <a:pt x="231775" y="103187"/>
                  <a:pt x="211138" y="125412"/>
                </a:cubicBezTo>
                <a:cubicBezTo>
                  <a:pt x="190501" y="147637"/>
                  <a:pt x="193676" y="177800"/>
                  <a:pt x="182563" y="201612"/>
                </a:cubicBezTo>
                <a:cubicBezTo>
                  <a:pt x="171451" y="225425"/>
                  <a:pt x="157163" y="241300"/>
                  <a:pt x="144463" y="268287"/>
                </a:cubicBezTo>
                <a:cubicBezTo>
                  <a:pt x="131763" y="295274"/>
                  <a:pt x="119063" y="333375"/>
                  <a:pt x="106363" y="363537"/>
                </a:cubicBezTo>
                <a:cubicBezTo>
                  <a:pt x="93663" y="393700"/>
                  <a:pt x="82551" y="414337"/>
                  <a:pt x="68263" y="449262"/>
                </a:cubicBezTo>
                <a:cubicBezTo>
                  <a:pt x="53976" y="484187"/>
                  <a:pt x="31750" y="531812"/>
                  <a:pt x="20638" y="573087"/>
                </a:cubicBezTo>
                <a:cubicBezTo>
                  <a:pt x="9526" y="614362"/>
                  <a:pt x="3176" y="665162"/>
                  <a:pt x="1588" y="696912"/>
                </a:cubicBezTo>
                <a:cubicBezTo>
                  <a:pt x="0" y="728662"/>
                  <a:pt x="6350" y="746124"/>
                  <a:pt x="11113" y="763587"/>
                </a:cubicBezTo>
                <a:cubicBezTo>
                  <a:pt x="15876" y="781050"/>
                  <a:pt x="17463" y="773112"/>
                  <a:pt x="30163" y="801687"/>
                </a:cubicBezTo>
                <a:cubicBezTo>
                  <a:pt x="42863" y="830262"/>
                  <a:pt x="66676" y="884237"/>
                  <a:pt x="87313" y="935037"/>
                </a:cubicBezTo>
                <a:cubicBezTo>
                  <a:pt x="107950" y="985837"/>
                  <a:pt x="128588" y="1052512"/>
                  <a:pt x="153988" y="1106487"/>
                </a:cubicBezTo>
                <a:cubicBezTo>
                  <a:pt x="179388" y="1160462"/>
                  <a:pt x="204788" y="1216025"/>
                  <a:pt x="239713" y="1258887"/>
                </a:cubicBezTo>
                <a:cubicBezTo>
                  <a:pt x="274638" y="1301749"/>
                  <a:pt x="301626" y="1333500"/>
                  <a:pt x="363538" y="1363662"/>
                </a:cubicBezTo>
                <a:cubicBezTo>
                  <a:pt x="425450" y="1393824"/>
                  <a:pt x="554038" y="1428750"/>
                  <a:pt x="611188" y="1439862"/>
                </a:cubicBezTo>
                <a:cubicBezTo>
                  <a:pt x="668338" y="1450975"/>
                  <a:pt x="682626" y="1438275"/>
                  <a:pt x="706438" y="1430337"/>
                </a:cubicBezTo>
                <a:cubicBezTo>
                  <a:pt x="730251" y="1422400"/>
                  <a:pt x="725488" y="1412874"/>
                  <a:pt x="754063" y="1392237"/>
                </a:cubicBezTo>
                <a:cubicBezTo>
                  <a:pt x="782638" y="1371600"/>
                  <a:pt x="852488" y="1331912"/>
                  <a:pt x="877888" y="1306512"/>
                </a:cubicBezTo>
                <a:cubicBezTo>
                  <a:pt x="903288" y="1281112"/>
                  <a:pt x="903288" y="1262062"/>
                  <a:pt x="906463" y="1239837"/>
                </a:cubicBezTo>
                <a:cubicBezTo>
                  <a:pt x="909638" y="1217612"/>
                  <a:pt x="911225" y="1211262"/>
                  <a:pt x="896938" y="1173162"/>
                </a:cubicBezTo>
                <a:cubicBezTo>
                  <a:pt x="882651" y="1135062"/>
                  <a:pt x="842963" y="1060449"/>
                  <a:pt x="820738" y="1011237"/>
                </a:cubicBezTo>
                <a:cubicBezTo>
                  <a:pt x="798513" y="962025"/>
                  <a:pt x="779463" y="920749"/>
                  <a:pt x="763588" y="877887"/>
                </a:cubicBezTo>
                <a:cubicBezTo>
                  <a:pt x="747713" y="835025"/>
                  <a:pt x="728663" y="785812"/>
                  <a:pt x="725488" y="754062"/>
                </a:cubicBezTo>
                <a:cubicBezTo>
                  <a:pt x="722313" y="722312"/>
                  <a:pt x="719138" y="744537"/>
                  <a:pt x="725488" y="696912"/>
                </a:cubicBezTo>
                <a:close/>
              </a:path>
            </a:pathLst>
          </a:cu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0" name="Полилиния 119"/>
          <p:cNvSpPr/>
          <p:nvPr/>
        </p:nvSpPr>
        <p:spPr>
          <a:xfrm>
            <a:off x="1571604" y="1285875"/>
            <a:ext cx="857256" cy="1357307"/>
          </a:xfrm>
          <a:custGeom>
            <a:avLst/>
            <a:gdLst>
              <a:gd name="connsiteX0" fmla="*/ 781050 w 981075"/>
              <a:gd name="connsiteY0" fmla="*/ 0 h 1458912"/>
              <a:gd name="connsiteX1" fmla="*/ 885825 w 981075"/>
              <a:gd name="connsiteY1" fmla="*/ 190500 h 1458912"/>
              <a:gd name="connsiteX2" fmla="*/ 933450 w 981075"/>
              <a:gd name="connsiteY2" fmla="*/ 361950 h 1458912"/>
              <a:gd name="connsiteX3" fmla="*/ 971550 w 981075"/>
              <a:gd name="connsiteY3" fmla="*/ 457200 h 1458912"/>
              <a:gd name="connsiteX4" fmla="*/ 981075 w 981075"/>
              <a:gd name="connsiteY4" fmla="*/ 609600 h 1458912"/>
              <a:gd name="connsiteX5" fmla="*/ 971550 w 981075"/>
              <a:gd name="connsiteY5" fmla="*/ 704850 h 1458912"/>
              <a:gd name="connsiteX6" fmla="*/ 933450 w 981075"/>
              <a:gd name="connsiteY6" fmla="*/ 933450 h 1458912"/>
              <a:gd name="connsiteX7" fmla="*/ 866775 w 981075"/>
              <a:gd name="connsiteY7" fmla="*/ 1095375 h 1458912"/>
              <a:gd name="connsiteX8" fmla="*/ 828675 w 981075"/>
              <a:gd name="connsiteY8" fmla="*/ 1152525 h 1458912"/>
              <a:gd name="connsiteX9" fmla="*/ 742950 w 981075"/>
              <a:gd name="connsiteY9" fmla="*/ 1247775 h 1458912"/>
              <a:gd name="connsiteX10" fmla="*/ 685800 w 981075"/>
              <a:gd name="connsiteY10" fmla="*/ 1285875 h 1458912"/>
              <a:gd name="connsiteX11" fmla="*/ 581025 w 981075"/>
              <a:gd name="connsiteY11" fmla="*/ 1343025 h 1458912"/>
              <a:gd name="connsiteX12" fmla="*/ 495300 w 981075"/>
              <a:gd name="connsiteY12" fmla="*/ 1390650 h 1458912"/>
              <a:gd name="connsiteX13" fmla="*/ 381000 w 981075"/>
              <a:gd name="connsiteY13" fmla="*/ 1409700 h 1458912"/>
              <a:gd name="connsiteX14" fmla="*/ 304800 w 981075"/>
              <a:gd name="connsiteY14" fmla="*/ 1428750 h 1458912"/>
              <a:gd name="connsiteX15" fmla="*/ 247650 w 981075"/>
              <a:gd name="connsiteY15" fmla="*/ 1447800 h 1458912"/>
              <a:gd name="connsiteX16" fmla="*/ 190500 w 981075"/>
              <a:gd name="connsiteY16" fmla="*/ 1447800 h 1458912"/>
              <a:gd name="connsiteX17" fmla="*/ 123825 w 981075"/>
              <a:gd name="connsiteY17" fmla="*/ 1447800 h 1458912"/>
              <a:gd name="connsiteX18" fmla="*/ 47625 w 981075"/>
              <a:gd name="connsiteY18" fmla="*/ 1457325 h 1458912"/>
              <a:gd name="connsiteX19" fmla="*/ 0 w 981075"/>
              <a:gd name="connsiteY19" fmla="*/ 1457325 h 1458912"/>
              <a:gd name="connsiteX20" fmla="*/ 0 w 981075"/>
              <a:gd name="connsiteY20" fmla="*/ 1457325 h 145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981075" h="1458912">
                <a:moveTo>
                  <a:pt x="781050" y="0"/>
                </a:moveTo>
                <a:cubicBezTo>
                  <a:pt x="820737" y="65087"/>
                  <a:pt x="860425" y="130175"/>
                  <a:pt x="885825" y="190500"/>
                </a:cubicBezTo>
                <a:cubicBezTo>
                  <a:pt x="911225" y="250825"/>
                  <a:pt x="919163" y="317500"/>
                  <a:pt x="933450" y="361950"/>
                </a:cubicBezTo>
                <a:cubicBezTo>
                  <a:pt x="947737" y="406400"/>
                  <a:pt x="963613" y="415925"/>
                  <a:pt x="971550" y="457200"/>
                </a:cubicBezTo>
                <a:cubicBezTo>
                  <a:pt x="979487" y="498475"/>
                  <a:pt x="981075" y="568325"/>
                  <a:pt x="981075" y="609600"/>
                </a:cubicBezTo>
                <a:cubicBezTo>
                  <a:pt x="981075" y="650875"/>
                  <a:pt x="979487" y="650875"/>
                  <a:pt x="971550" y="704850"/>
                </a:cubicBezTo>
                <a:cubicBezTo>
                  <a:pt x="963613" y="758825"/>
                  <a:pt x="950912" y="868363"/>
                  <a:pt x="933450" y="933450"/>
                </a:cubicBezTo>
                <a:cubicBezTo>
                  <a:pt x="915988" y="998537"/>
                  <a:pt x="884237" y="1058863"/>
                  <a:pt x="866775" y="1095375"/>
                </a:cubicBezTo>
                <a:cubicBezTo>
                  <a:pt x="849313" y="1131887"/>
                  <a:pt x="849313" y="1127125"/>
                  <a:pt x="828675" y="1152525"/>
                </a:cubicBezTo>
                <a:cubicBezTo>
                  <a:pt x="808037" y="1177925"/>
                  <a:pt x="766762" y="1225550"/>
                  <a:pt x="742950" y="1247775"/>
                </a:cubicBezTo>
                <a:cubicBezTo>
                  <a:pt x="719138" y="1270000"/>
                  <a:pt x="712788" y="1270000"/>
                  <a:pt x="685800" y="1285875"/>
                </a:cubicBezTo>
                <a:cubicBezTo>
                  <a:pt x="658813" y="1301750"/>
                  <a:pt x="581025" y="1343025"/>
                  <a:pt x="581025" y="1343025"/>
                </a:cubicBezTo>
                <a:cubicBezTo>
                  <a:pt x="549275" y="1360487"/>
                  <a:pt x="528637" y="1379538"/>
                  <a:pt x="495300" y="1390650"/>
                </a:cubicBezTo>
                <a:cubicBezTo>
                  <a:pt x="461963" y="1401762"/>
                  <a:pt x="412750" y="1403350"/>
                  <a:pt x="381000" y="1409700"/>
                </a:cubicBezTo>
                <a:cubicBezTo>
                  <a:pt x="349250" y="1416050"/>
                  <a:pt x="327025" y="1422400"/>
                  <a:pt x="304800" y="1428750"/>
                </a:cubicBezTo>
                <a:cubicBezTo>
                  <a:pt x="282575" y="1435100"/>
                  <a:pt x="266700" y="1444625"/>
                  <a:pt x="247650" y="1447800"/>
                </a:cubicBezTo>
                <a:cubicBezTo>
                  <a:pt x="228600" y="1450975"/>
                  <a:pt x="190500" y="1447800"/>
                  <a:pt x="190500" y="1447800"/>
                </a:cubicBezTo>
                <a:cubicBezTo>
                  <a:pt x="169863" y="1447800"/>
                  <a:pt x="147638" y="1446212"/>
                  <a:pt x="123825" y="1447800"/>
                </a:cubicBezTo>
                <a:cubicBezTo>
                  <a:pt x="100012" y="1449388"/>
                  <a:pt x="68262" y="1455738"/>
                  <a:pt x="47625" y="1457325"/>
                </a:cubicBezTo>
                <a:cubicBezTo>
                  <a:pt x="26988" y="1458912"/>
                  <a:pt x="0" y="1457325"/>
                  <a:pt x="0" y="1457325"/>
                </a:cubicBezTo>
                <a:lnTo>
                  <a:pt x="0" y="1457325"/>
                </a:lnTo>
              </a:path>
            </a:pathLst>
          </a:custGeom>
          <a:ln w="38100">
            <a:solidFill>
              <a:srgbClr val="00B0F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cxnSp>
        <p:nvCxnSpPr>
          <p:cNvPr id="84" name="Прямая со стрелкой 83"/>
          <p:cNvCxnSpPr>
            <a:endCxn id="57" idx="0"/>
          </p:cNvCxnSpPr>
          <p:nvPr/>
        </p:nvCxnSpPr>
        <p:spPr>
          <a:xfrm rot="10800000">
            <a:off x="1234300" y="2571744"/>
            <a:ext cx="480185" cy="1588"/>
          </a:xfrm>
          <a:prstGeom prst="straightConnector1">
            <a:avLst/>
          </a:prstGeom>
          <a:ln>
            <a:solidFill>
              <a:srgbClr val="00B050"/>
            </a:solidFill>
            <a:tailEnd type="arrow"/>
          </a:ln>
        </p:spPr>
        <p:style>
          <a:lnRef idx="1">
            <a:schemeClr val="accent1"/>
          </a:lnRef>
          <a:fillRef idx="0">
            <a:schemeClr val="accent1"/>
          </a:fillRef>
          <a:effectRef idx="0">
            <a:schemeClr val="accent1"/>
          </a:effectRef>
          <a:fontRef idx="minor">
            <a:schemeClr val="tx1"/>
          </a:fontRef>
        </p:style>
      </p:cxnSp>
      <p:sp>
        <p:nvSpPr>
          <p:cNvPr id="91" name="TextBox 90"/>
          <p:cNvSpPr txBox="1"/>
          <p:nvPr/>
        </p:nvSpPr>
        <p:spPr>
          <a:xfrm>
            <a:off x="357158" y="1928802"/>
            <a:ext cx="466794" cy="369332"/>
          </a:xfrm>
          <a:prstGeom prst="rect">
            <a:avLst/>
          </a:prstGeom>
          <a:noFill/>
        </p:spPr>
        <p:txBody>
          <a:bodyPr wrap="none" rtlCol="0">
            <a:spAutoFit/>
          </a:bodyPr>
          <a:lstStyle/>
          <a:p>
            <a:r>
              <a:rPr lang="en-US" dirty="0" smtClean="0">
                <a:solidFill>
                  <a:schemeClr val="bg1"/>
                </a:solidFill>
                <a:latin typeface="Arial"/>
                <a:cs typeface="Arial"/>
              </a:rPr>
              <a:t>R</a:t>
            </a:r>
            <a:r>
              <a:rPr lang="ru-RU" dirty="0" smtClean="0">
                <a:solidFill>
                  <a:schemeClr val="bg1"/>
                </a:solidFill>
                <a:latin typeface="Arial"/>
                <a:cs typeface="Arial"/>
              </a:rPr>
              <a:t>с</a:t>
            </a:r>
            <a:endParaRPr lang="ru-RU" dirty="0">
              <a:solidFill>
                <a:schemeClr val="bg1"/>
              </a:solidFill>
            </a:endParaRPr>
          </a:p>
        </p:txBody>
      </p:sp>
      <p:cxnSp>
        <p:nvCxnSpPr>
          <p:cNvPr id="93" name="Прямая со стрелкой 92"/>
          <p:cNvCxnSpPr/>
          <p:nvPr/>
        </p:nvCxnSpPr>
        <p:spPr>
          <a:xfrm>
            <a:off x="714348" y="2214554"/>
            <a:ext cx="681026" cy="361943"/>
          </a:xfrm>
          <a:prstGeom prst="straightConnector1">
            <a:avLst/>
          </a:prstGeom>
          <a:ln>
            <a:solidFill>
              <a:schemeClr val="accent5">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sp>
        <p:nvSpPr>
          <p:cNvPr id="98" name="Овал 97"/>
          <p:cNvSpPr/>
          <p:nvPr/>
        </p:nvSpPr>
        <p:spPr>
          <a:xfrm>
            <a:off x="1142976" y="4429132"/>
            <a:ext cx="1071570" cy="1000132"/>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cxnSp>
        <p:nvCxnSpPr>
          <p:cNvPr id="99" name="Прямая со стрелкой 98"/>
          <p:cNvCxnSpPr/>
          <p:nvPr/>
        </p:nvCxnSpPr>
        <p:spPr>
          <a:xfrm>
            <a:off x="500034" y="4429132"/>
            <a:ext cx="681026" cy="361943"/>
          </a:xfrm>
          <a:prstGeom prst="straightConnector1">
            <a:avLst/>
          </a:prstGeom>
          <a:ln>
            <a:solidFill>
              <a:schemeClr val="accent5">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sp>
        <p:nvSpPr>
          <p:cNvPr id="104" name="TextBox 103"/>
          <p:cNvSpPr txBox="1"/>
          <p:nvPr/>
        </p:nvSpPr>
        <p:spPr>
          <a:xfrm>
            <a:off x="142844" y="4071942"/>
            <a:ext cx="466794" cy="369332"/>
          </a:xfrm>
          <a:prstGeom prst="rect">
            <a:avLst/>
          </a:prstGeom>
          <a:noFill/>
        </p:spPr>
        <p:txBody>
          <a:bodyPr wrap="none" rtlCol="0">
            <a:spAutoFit/>
          </a:bodyPr>
          <a:lstStyle/>
          <a:p>
            <a:r>
              <a:rPr lang="en-US" dirty="0" smtClean="0">
                <a:solidFill>
                  <a:schemeClr val="bg1"/>
                </a:solidFill>
                <a:latin typeface="Arial"/>
                <a:cs typeface="Arial"/>
              </a:rPr>
              <a:t>R</a:t>
            </a:r>
            <a:r>
              <a:rPr lang="ru-RU" dirty="0" smtClean="0">
                <a:solidFill>
                  <a:schemeClr val="bg1"/>
                </a:solidFill>
                <a:latin typeface="Arial"/>
                <a:cs typeface="Arial"/>
              </a:rPr>
              <a:t>с</a:t>
            </a:r>
            <a:endParaRPr lang="ru-RU" dirty="0">
              <a:solidFill>
                <a:schemeClr val="bg1"/>
              </a:solidFill>
            </a:endParaRPr>
          </a:p>
        </p:txBody>
      </p:sp>
    </p:spTree>
    <p:extLst>
      <p:ext uri="{BB962C8B-B14F-4D97-AF65-F5344CB8AC3E}">
        <p14:creationId xmlns="" xmlns:p14="http://schemas.microsoft.com/office/powerpoint/2007/7/12/main" val="96586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0"/>
                                        </p:tgtEl>
                                        <p:attrNameLst>
                                          <p:attrName>style.visibility</p:attrName>
                                        </p:attrNameLst>
                                      </p:cBhvr>
                                      <p:to>
                                        <p:strVal val="visible"/>
                                      </p:to>
                                    </p:set>
                                    <p:animEffect transition="in" filter="fade">
                                      <p:cBhvr>
                                        <p:cTn id="7" dur="2000"/>
                                        <p:tgtEl>
                                          <p:spTgt spid="12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9"/>
                                        </p:tgtEl>
                                        <p:attrNameLst>
                                          <p:attrName>style.visibility</p:attrName>
                                        </p:attrNameLst>
                                      </p:cBhvr>
                                      <p:to>
                                        <p:strVal val="visible"/>
                                      </p:to>
                                    </p:set>
                                    <p:animEffect transition="in" filter="fade">
                                      <p:cBhvr>
                                        <p:cTn id="12" dur="2000"/>
                                        <p:tgtEl>
                                          <p:spTgt spid="1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 grpId="0" animBg="1"/>
      <p:bldP spid="12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Овал 86"/>
          <p:cNvSpPr/>
          <p:nvPr/>
        </p:nvSpPr>
        <p:spPr>
          <a:xfrm>
            <a:off x="1643042" y="2643182"/>
            <a:ext cx="142876" cy="142876"/>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 name="TextBox 3"/>
          <p:cNvSpPr txBox="1"/>
          <p:nvPr/>
        </p:nvSpPr>
        <p:spPr>
          <a:xfrm>
            <a:off x="5214942" y="2428868"/>
            <a:ext cx="3786214" cy="1815882"/>
          </a:xfrm>
          <a:prstGeom prst="rect">
            <a:avLst/>
          </a:prstGeom>
          <a:noFill/>
        </p:spPr>
        <p:txBody>
          <a:bodyPr wrap="square" rtlCol="0">
            <a:spAutoFit/>
          </a:bodyPr>
          <a:lstStyle/>
          <a:p>
            <a:r>
              <a:rPr lang="ru-RU" sz="1400" b="1" dirty="0" smtClean="0">
                <a:solidFill>
                  <a:srgbClr val="C00000"/>
                </a:solidFill>
              </a:rPr>
              <a:t>Обвести контуры проекций с учетом видимости. </a:t>
            </a:r>
            <a:r>
              <a:rPr lang="ru-RU" sz="1400" b="1" dirty="0" smtClean="0">
                <a:solidFill>
                  <a:schemeClr val="bg1"/>
                </a:solidFill>
              </a:rPr>
              <a:t>Если точка лежит на видимой части одновременно обеих поверхностей, то эта точка будет видимая, если хотя бы одна для одной из поверхностей точка не видима, то и линия проходящая через эту точку не видимая.</a:t>
            </a:r>
            <a:endParaRPr lang="ru-RU" sz="1400" b="1" dirty="0">
              <a:solidFill>
                <a:srgbClr val="C00000"/>
              </a:solidFill>
            </a:endParaRPr>
          </a:p>
        </p:txBody>
      </p:sp>
      <p:pic>
        <p:nvPicPr>
          <p:cNvPr id="16" name="Объект 9"/>
          <p:cNvPicPr>
            <a:picLocks noChangeAspect="1"/>
          </p:cNvPicPr>
          <p:nvPr/>
        </p:nvPicPr>
        <p:blipFill>
          <a:blip r:embed="rId2"/>
          <a:srcRect l="17469" r="14229" b="4841"/>
          <a:stretch>
            <a:fillRect/>
          </a:stretch>
        </p:blipFill>
        <p:spPr>
          <a:xfrm flipH="1">
            <a:off x="5500694" y="0"/>
            <a:ext cx="2571768" cy="2411014"/>
          </a:xfrm>
          <a:prstGeom prst="rect">
            <a:avLst/>
          </a:prstGeom>
        </p:spPr>
      </p:pic>
      <p:pic>
        <p:nvPicPr>
          <p:cNvPr id="17" name="Объект 9"/>
          <p:cNvPicPr>
            <a:picLocks noChangeAspect="1"/>
          </p:cNvPicPr>
          <p:nvPr/>
        </p:nvPicPr>
        <p:blipFill>
          <a:blip r:embed="rId3"/>
          <a:srcRect l="20492" r="12494" b="8059"/>
          <a:stretch>
            <a:fillRect/>
          </a:stretch>
        </p:blipFill>
        <p:spPr>
          <a:xfrm flipH="1">
            <a:off x="5643570" y="4143380"/>
            <a:ext cx="2809895" cy="2571768"/>
          </a:xfrm>
          <a:prstGeom prst="rect">
            <a:avLst/>
          </a:prstGeom>
        </p:spPr>
      </p:pic>
      <p:cxnSp>
        <p:nvCxnSpPr>
          <p:cNvPr id="27" name="Прямая со стрелкой 26"/>
          <p:cNvCxnSpPr/>
          <p:nvPr/>
        </p:nvCxnSpPr>
        <p:spPr>
          <a:xfrm rot="16200000" flipH="1">
            <a:off x="1142976" y="928670"/>
            <a:ext cx="214314" cy="214314"/>
          </a:xfrm>
          <a:prstGeom prst="straightConnector1">
            <a:avLst/>
          </a:prstGeom>
          <a:ln>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28" name="Прямая соединительная линия 27"/>
          <p:cNvCxnSpPr/>
          <p:nvPr/>
        </p:nvCxnSpPr>
        <p:spPr>
          <a:xfrm rot="10800000">
            <a:off x="714348" y="928670"/>
            <a:ext cx="428628" cy="1588"/>
          </a:xfrm>
          <a:prstGeom prst="line">
            <a:avLst/>
          </a:prstGeom>
          <a:ln>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29" name="Прямая со стрелкой 28"/>
          <p:cNvCxnSpPr/>
          <p:nvPr/>
        </p:nvCxnSpPr>
        <p:spPr>
          <a:xfrm rot="5400000">
            <a:off x="3143240" y="3786190"/>
            <a:ext cx="285752" cy="285752"/>
          </a:xfrm>
          <a:prstGeom prst="straightConnector1">
            <a:avLst/>
          </a:prstGeom>
          <a:ln>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30" name="Прямая соединительная линия 29"/>
          <p:cNvCxnSpPr/>
          <p:nvPr/>
        </p:nvCxnSpPr>
        <p:spPr>
          <a:xfrm rot="10800000">
            <a:off x="3428992" y="3786190"/>
            <a:ext cx="428628" cy="1588"/>
          </a:xfrm>
          <a:prstGeom prst="line">
            <a:avLst/>
          </a:prstGeom>
          <a:ln>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31" name="Прямая со стрелкой 30"/>
          <p:cNvCxnSpPr/>
          <p:nvPr/>
        </p:nvCxnSpPr>
        <p:spPr>
          <a:xfrm rot="5400000">
            <a:off x="2643174" y="1071546"/>
            <a:ext cx="214314" cy="214314"/>
          </a:xfrm>
          <a:prstGeom prst="straightConnector1">
            <a:avLst/>
          </a:prstGeom>
          <a:ln>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32" name="Прямая соединительная линия 31"/>
          <p:cNvCxnSpPr/>
          <p:nvPr/>
        </p:nvCxnSpPr>
        <p:spPr>
          <a:xfrm rot="10800000">
            <a:off x="2857488" y="1071546"/>
            <a:ext cx="428628" cy="1588"/>
          </a:xfrm>
          <a:prstGeom prst="line">
            <a:avLst/>
          </a:prstGeom>
          <a:ln>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33" name="Прямая со стрелкой 32"/>
          <p:cNvCxnSpPr/>
          <p:nvPr/>
        </p:nvCxnSpPr>
        <p:spPr>
          <a:xfrm rot="16200000" flipH="1">
            <a:off x="1142976" y="3929066"/>
            <a:ext cx="214314" cy="214314"/>
          </a:xfrm>
          <a:prstGeom prst="straightConnector1">
            <a:avLst/>
          </a:prstGeom>
          <a:ln>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34" name="Прямая соединительная линия 33"/>
          <p:cNvCxnSpPr/>
          <p:nvPr/>
        </p:nvCxnSpPr>
        <p:spPr>
          <a:xfrm rot="10800000">
            <a:off x="714348" y="3929066"/>
            <a:ext cx="428628" cy="1588"/>
          </a:xfrm>
          <a:prstGeom prst="line">
            <a:avLst/>
          </a:prstGeom>
          <a:ln>
            <a:solidFill>
              <a:srgbClr val="FFFF00"/>
            </a:solidFill>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2857488" y="714356"/>
            <a:ext cx="378630" cy="338554"/>
          </a:xfrm>
          <a:prstGeom prst="rect">
            <a:avLst/>
          </a:prstGeom>
          <a:noFill/>
          <a:ln>
            <a:noFill/>
          </a:ln>
        </p:spPr>
        <p:txBody>
          <a:bodyPr wrap="none" rtlCol="0">
            <a:spAutoFit/>
          </a:bodyPr>
          <a:lstStyle/>
          <a:p>
            <a:r>
              <a:rPr lang="ru-RU" sz="1600" dirty="0" smtClean="0">
                <a:solidFill>
                  <a:srgbClr val="FFFF00"/>
                </a:solidFill>
              </a:rPr>
              <a:t>ℓ2</a:t>
            </a:r>
            <a:endParaRPr lang="ru-RU" sz="1600" dirty="0">
              <a:solidFill>
                <a:srgbClr val="FFFF00"/>
              </a:solidFill>
            </a:endParaRPr>
          </a:p>
        </p:txBody>
      </p:sp>
      <p:sp>
        <p:nvSpPr>
          <p:cNvPr id="36" name="TextBox 35"/>
          <p:cNvSpPr txBox="1"/>
          <p:nvPr/>
        </p:nvSpPr>
        <p:spPr>
          <a:xfrm>
            <a:off x="3500430" y="3286124"/>
            <a:ext cx="343364" cy="338554"/>
          </a:xfrm>
          <a:prstGeom prst="rect">
            <a:avLst/>
          </a:prstGeom>
          <a:noFill/>
        </p:spPr>
        <p:txBody>
          <a:bodyPr wrap="none" rtlCol="0">
            <a:spAutoFit/>
          </a:bodyPr>
          <a:lstStyle/>
          <a:p>
            <a:r>
              <a:rPr lang="ru-RU" sz="1600" dirty="0" smtClean="0">
                <a:solidFill>
                  <a:srgbClr val="FFFF00"/>
                </a:solidFill>
              </a:rPr>
              <a:t>ℓ1</a:t>
            </a:r>
            <a:endParaRPr lang="ru-RU" sz="1600" dirty="0">
              <a:solidFill>
                <a:srgbClr val="FFFF00"/>
              </a:solidFill>
            </a:endParaRPr>
          </a:p>
        </p:txBody>
      </p:sp>
      <p:sp>
        <p:nvSpPr>
          <p:cNvPr id="37" name="TextBox 36"/>
          <p:cNvSpPr txBox="1"/>
          <p:nvPr/>
        </p:nvSpPr>
        <p:spPr>
          <a:xfrm>
            <a:off x="714348" y="3571876"/>
            <a:ext cx="426720" cy="338554"/>
          </a:xfrm>
          <a:prstGeom prst="rect">
            <a:avLst/>
          </a:prstGeom>
          <a:noFill/>
          <a:ln>
            <a:noFill/>
          </a:ln>
        </p:spPr>
        <p:txBody>
          <a:bodyPr wrap="none" rtlCol="0">
            <a:spAutoFit/>
          </a:bodyPr>
          <a:lstStyle/>
          <a:p>
            <a:r>
              <a:rPr lang="en-US" sz="1600" dirty="0" smtClean="0">
                <a:solidFill>
                  <a:srgbClr val="FFFF00"/>
                </a:solidFill>
              </a:rPr>
              <a:t>m</a:t>
            </a:r>
            <a:r>
              <a:rPr lang="ru-RU" sz="1200" dirty="0" smtClean="0">
                <a:solidFill>
                  <a:srgbClr val="FFFF00"/>
                </a:solidFill>
              </a:rPr>
              <a:t>1</a:t>
            </a:r>
            <a:endParaRPr lang="ru-RU" sz="1600" dirty="0">
              <a:solidFill>
                <a:srgbClr val="FFFF00"/>
              </a:solidFill>
            </a:endParaRPr>
          </a:p>
        </p:txBody>
      </p:sp>
      <p:sp>
        <p:nvSpPr>
          <p:cNvPr id="38" name="TextBox 37"/>
          <p:cNvSpPr txBox="1"/>
          <p:nvPr/>
        </p:nvSpPr>
        <p:spPr>
          <a:xfrm>
            <a:off x="642910" y="571480"/>
            <a:ext cx="437940" cy="338554"/>
          </a:xfrm>
          <a:prstGeom prst="rect">
            <a:avLst/>
          </a:prstGeom>
          <a:noFill/>
        </p:spPr>
        <p:txBody>
          <a:bodyPr wrap="none" rtlCol="0">
            <a:spAutoFit/>
          </a:bodyPr>
          <a:lstStyle/>
          <a:p>
            <a:r>
              <a:rPr lang="en-US" sz="1600" dirty="0" smtClean="0">
                <a:solidFill>
                  <a:srgbClr val="FFFF00"/>
                </a:solidFill>
              </a:rPr>
              <a:t>m</a:t>
            </a:r>
            <a:r>
              <a:rPr lang="ru-RU" sz="1200" dirty="0" smtClean="0">
                <a:solidFill>
                  <a:srgbClr val="FFFF00"/>
                </a:solidFill>
              </a:rPr>
              <a:t>2</a:t>
            </a:r>
            <a:endParaRPr lang="ru-RU" sz="1600" dirty="0">
              <a:solidFill>
                <a:srgbClr val="FFFF00"/>
              </a:solidFill>
            </a:endParaRPr>
          </a:p>
        </p:txBody>
      </p:sp>
      <p:sp>
        <p:nvSpPr>
          <p:cNvPr id="39" name="Овал 38"/>
          <p:cNvSpPr/>
          <p:nvPr/>
        </p:nvSpPr>
        <p:spPr>
          <a:xfrm>
            <a:off x="857224" y="1071546"/>
            <a:ext cx="1714512" cy="1714512"/>
          </a:xfrm>
          <a:prstGeom prst="ellipse">
            <a:avLst/>
          </a:prstGeom>
          <a:no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cxnSp>
        <p:nvCxnSpPr>
          <p:cNvPr id="40" name="Прямая соединительная линия 39"/>
          <p:cNvCxnSpPr/>
          <p:nvPr/>
        </p:nvCxnSpPr>
        <p:spPr>
          <a:xfrm rot="5400000">
            <a:off x="750067" y="1893083"/>
            <a:ext cx="1928826" cy="1588"/>
          </a:xfrm>
          <a:prstGeom prst="line">
            <a:avLst/>
          </a:prstGeom>
          <a:ln w="19050">
            <a:solidFill>
              <a:srgbClr val="FFFF00"/>
            </a:solidFill>
            <a:prstDash val="lgDashDot"/>
          </a:ln>
        </p:spPr>
        <p:style>
          <a:lnRef idx="1">
            <a:schemeClr val="accent1"/>
          </a:lnRef>
          <a:fillRef idx="0">
            <a:schemeClr val="accent1"/>
          </a:fillRef>
          <a:effectRef idx="0">
            <a:schemeClr val="accent1"/>
          </a:effectRef>
          <a:fontRef idx="minor">
            <a:schemeClr val="tx1"/>
          </a:fontRef>
        </p:style>
      </p:cxnSp>
      <p:cxnSp>
        <p:nvCxnSpPr>
          <p:cNvPr id="41" name="Прямая соединительная линия 40"/>
          <p:cNvCxnSpPr/>
          <p:nvPr/>
        </p:nvCxnSpPr>
        <p:spPr>
          <a:xfrm rot="5400000">
            <a:off x="1179489" y="1963727"/>
            <a:ext cx="2500330" cy="1588"/>
          </a:xfrm>
          <a:prstGeom prst="line">
            <a:avLst/>
          </a:prstGeom>
          <a:ln w="19050">
            <a:solidFill>
              <a:srgbClr val="FFFF00"/>
            </a:solidFill>
            <a:prstDash val="lgDashDot"/>
          </a:ln>
        </p:spPr>
        <p:style>
          <a:lnRef idx="1">
            <a:schemeClr val="accent1"/>
          </a:lnRef>
          <a:fillRef idx="0">
            <a:schemeClr val="accent1"/>
          </a:fillRef>
          <a:effectRef idx="0">
            <a:schemeClr val="accent1"/>
          </a:effectRef>
          <a:fontRef idx="minor">
            <a:schemeClr val="tx1"/>
          </a:fontRef>
        </p:style>
      </p:cxnSp>
      <p:cxnSp>
        <p:nvCxnSpPr>
          <p:cNvPr id="42" name="Прямая соединительная линия 41"/>
          <p:cNvCxnSpPr/>
          <p:nvPr/>
        </p:nvCxnSpPr>
        <p:spPr>
          <a:xfrm rot="5400000">
            <a:off x="1072332" y="4856966"/>
            <a:ext cx="2714644" cy="1588"/>
          </a:xfrm>
          <a:prstGeom prst="line">
            <a:avLst/>
          </a:prstGeom>
          <a:ln w="19050">
            <a:solidFill>
              <a:srgbClr val="FFFF00"/>
            </a:solidFill>
            <a:prstDash val="lgDashDot"/>
          </a:ln>
        </p:spPr>
        <p:style>
          <a:lnRef idx="1">
            <a:schemeClr val="accent1"/>
          </a:lnRef>
          <a:fillRef idx="0">
            <a:schemeClr val="accent1"/>
          </a:fillRef>
          <a:effectRef idx="0">
            <a:schemeClr val="accent1"/>
          </a:effectRef>
          <a:fontRef idx="minor">
            <a:schemeClr val="tx1"/>
          </a:fontRef>
        </p:style>
      </p:cxnSp>
      <p:cxnSp>
        <p:nvCxnSpPr>
          <p:cNvPr id="43" name="Прямая соединительная линия 42"/>
          <p:cNvCxnSpPr/>
          <p:nvPr/>
        </p:nvCxnSpPr>
        <p:spPr>
          <a:xfrm flipV="1">
            <a:off x="642910" y="1928802"/>
            <a:ext cx="2061384" cy="10318"/>
          </a:xfrm>
          <a:prstGeom prst="line">
            <a:avLst/>
          </a:prstGeom>
          <a:ln w="19050">
            <a:solidFill>
              <a:srgbClr val="FFFF00"/>
            </a:solidFill>
            <a:prstDash val="lgDashDot"/>
          </a:ln>
        </p:spPr>
        <p:style>
          <a:lnRef idx="1">
            <a:schemeClr val="accent1"/>
          </a:lnRef>
          <a:fillRef idx="0">
            <a:schemeClr val="accent1"/>
          </a:fillRef>
          <a:effectRef idx="0">
            <a:schemeClr val="accent1"/>
          </a:effectRef>
          <a:fontRef idx="minor">
            <a:schemeClr val="tx1"/>
          </a:fontRef>
        </p:style>
      </p:cxnSp>
      <p:cxnSp>
        <p:nvCxnSpPr>
          <p:cNvPr id="44" name="Прямая соединительная линия 43"/>
          <p:cNvCxnSpPr/>
          <p:nvPr/>
        </p:nvCxnSpPr>
        <p:spPr>
          <a:xfrm>
            <a:off x="714348" y="4929198"/>
            <a:ext cx="2928958" cy="1588"/>
          </a:xfrm>
          <a:prstGeom prst="line">
            <a:avLst/>
          </a:prstGeom>
          <a:ln w="19050">
            <a:solidFill>
              <a:srgbClr val="FFFF00"/>
            </a:solidFill>
            <a:prstDash val="lgDashDot"/>
          </a:ln>
        </p:spPr>
        <p:style>
          <a:lnRef idx="1">
            <a:schemeClr val="accent1"/>
          </a:lnRef>
          <a:fillRef idx="0">
            <a:schemeClr val="accent1"/>
          </a:fillRef>
          <a:effectRef idx="0">
            <a:schemeClr val="accent1"/>
          </a:effectRef>
          <a:fontRef idx="minor">
            <a:schemeClr val="tx1"/>
          </a:fontRef>
        </p:style>
      </p:cxnSp>
      <p:cxnSp>
        <p:nvCxnSpPr>
          <p:cNvPr id="45" name="Прямая соединительная линия 44"/>
          <p:cNvCxnSpPr/>
          <p:nvPr/>
        </p:nvCxnSpPr>
        <p:spPr>
          <a:xfrm rot="5400000">
            <a:off x="357952" y="5071280"/>
            <a:ext cx="2714644" cy="1588"/>
          </a:xfrm>
          <a:prstGeom prst="line">
            <a:avLst/>
          </a:prstGeom>
          <a:ln w="19050">
            <a:solidFill>
              <a:srgbClr val="FFFF00"/>
            </a:solidFill>
            <a:prstDash val="lgDashDot"/>
          </a:ln>
        </p:spPr>
        <p:style>
          <a:lnRef idx="1">
            <a:schemeClr val="accent1"/>
          </a:lnRef>
          <a:fillRef idx="0">
            <a:schemeClr val="accent1"/>
          </a:fillRef>
          <a:effectRef idx="0">
            <a:schemeClr val="accent1"/>
          </a:effectRef>
          <a:fontRef idx="minor">
            <a:schemeClr val="tx1"/>
          </a:fontRef>
        </p:style>
      </p:cxnSp>
      <p:cxnSp>
        <p:nvCxnSpPr>
          <p:cNvPr id="46" name="Прямая соединительная линия 45"/>
          <p:cNvCxnSpPr/>
          <p:nvPr/>
        </p:nvCxnSpPr>
        <p:spPr>
          <a:xfrm rot="10800000" flipV="1">
            <a:off x="3714744" y="4929198"/>
            <a:ext cx="490542" cy="9524"/>
          </a:xfrm>
          <a:prstGeom prst="line">
            <a:avLst/>
          </a:prstGeom>
          <a:ln w="57150">
            <a:solidFill>
              <a:srgbClr val="FFFF00"/>
            </a:solidFill>
          </a:ln>
        </p:spPr>
        <p:style>
          <a:lnRef idx="1">
            <a:schemeClr val="accent1"/>
          </a:lnRef>
          <a:fillRef idx="0">
            <a:schemeClr val="accent1"/>
          </a:fillRef>
          <a:effectRef idx="0">
            <a:schemeClr val="accent1"/>
          </a:effectRef>
          <a:fontRef idx="minor">
            <a:schemeClr val="tx1"/>
          </a:fontRef>
        </p:style>
      </p:cxnSp>
      <p:sp>
        <p:nvSpPr>
          <p:cNvPr id="47" name="Овал 46"/>
          <p:cNvSpPr/>
          <p:nvPr/>
        </p:nvSpPr>
        <p:spPr>
          <a:xfrm>
            <a:off x="857224" y="4071942"/>
            <a:ext cx="1714512" cy="1714512"/>
          </a:xfrm>
          <a:prstGeom prst="ellipse">
            <a:avLst/>
          </a:prstGeom>
          <a:no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cxnSp>
        <p:nvCxnSpPr>
          <p:cNvPr id="48" name="Прямая соединительная линия 47"/>
          <p:cNvCxnSpPr/>
          <p:nvPr/>
        </p:nvCxnSpPr>
        <p:spPr>
          <a:xfrm rot="5400000">
            <a:off x="892943" y="1464455"/>
            <a:ext cx="2000264" cy="1071570"/>
          </a:xfrm>
          <a:prstGeom prst="line">
            <a:avLst/>
          </a:prstGeom>
          <a:ln w="381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49" name="Прямая соединительная линия 48"/>
          <p:cNvCxnSpPr/>
          <p:nvPr/>
        </p:nvCxnSpPr>
        <p:spPr>
          <a:xfrm>
            <a:off x="1357290" y="3000372"/>
            <a:ext cx="2143140" cy="1588"/>
          </a:xfrm>
          <a:prstGeom prst="line">
            <a:avLst/>
          </a:prstGeom>
          <a:ln w="381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50" name="Прямая соединительная линия 49"/>
          <p:cNvCxnSpPr/>
          <p:nvPr/>
        </p:nvCxnSpPr>
        <p:spPr>
          <a:xfrm rot="16200000" flipH="1">
            <a:off x="1928794" y="1428736"/>
            <a:ext cx="2071702" cy="1071570"/>
          </a:xfrm>
          <a:prstGeom prst="line">
            <a:avLst/>
          </a:prstGeom>
          <a:ln w="381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51" name="Прямая соединительная линия 50"/>
          <p:cNvCxnSpPr/>
          <p:nvPr/>
        </p:nvCxnSpPr>
        <p:spPr>
          <a:xfrm rot="5400000">
            <a:off x="463521" y="3107529"/>
            <a:ext cx="3501256" cy="794"/>
          </a:xfrm>
          <a:prstGeom prst="line">
            <a:avLst/>
          </a:prstGeom>
          <a:ln>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52" name="Прямая соединительная линия 51"/>
          <p:cNvCxnSpPr/>
          <p:nvPr/>
        </p:nvCxnSpPr>
        <p:spPr>
          <a:xfrm rot="5400000">
            <a:off x="500034" y="3857628"/>
            <a:ext cx="2000264" cy="1588"/>
          </a:xfrm>
          <a:prstGeom prst="line">
            <a:avLst/>
          </a:prstGeom>
          <a:ln>
            <a:solidFill>
              <a:srgbClr val="FFFF00"/>
            </a:solidFill>
          </a:ln>
        </p:spPr>
        <p:style>
          <a:lnRef idx="1">
            <a:schemeClr val="accent1"/>
          </a:lnRef>
          <a:fillRef idx="0">
            <a:schemeClr val="accent1"/>
          </a:fillRef>
          <a:effectRef idx="0">
            <a:schemeClr val="accent1"/>
          </a:effectRef>
          <a:fontRef idx="minor">
            <a:schemeClr val="tx1"/>
          </a:fontRef>
        </p:style>
      </p:cxnSp>
      <p:sp>
        <p:nvSpPr>
          <p:cNvPr id="53" name="Овал 52"/>
          <p:cNvSpPr/>
          <p:nvPr/>
        </p:nvSpPr>
        <p:spPr>
          <a:xfrm>
            <a:off x="1357290" y="3857628"/>
            <a:ext cx="2143140" cy="2143140"/>
          </a:xfrm>
          <a:prstGeom prst="ellipse">
            <a:avLst/>
          </a:prstGeom>
          <a:no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4" name="Овал 53"/>
          <p:cNvSpPr/>
          <p:nvPr/>
        </p:nvSpPr>
        <p:spPr>
          <a:xfrm>
            <a:off x="1428728" y="4857760"/>
            <a:ext cx="142876" cy="142876"/>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5" name="Овал 54"/>
          <p:cNvSpPr/>
          <p:nvPr/>
        </p:nvSpPr>
        <p:spPr>
          <a:xfrm>
            <a:off x="2143108" y="4857760"/>
            <a:ext cx="142876" cy="142876"/>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6" name="Овал 55"/>
          <p:cNvSpPr/>
          <p:nvPr/>
        </p:nvSpPr>
        <p:spPr>
          <a:xfrm>
            <a:off x="1428728" y="2643182"/>
            <a:ext cx="142876" cy="142876"/>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7" name="Овал 56"/>
          <p:cNvSpPr/>
          <p:nvPr/>
        </p:nvSpPr>
        <p:spPr>
          <a:xfrm>
            <a:off x="2143108" y="1214422"/>
            <a:ext cx="142876" cy="142876"/>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8" name="TextBox 57"/>
          <p:cNvSpPr txBox="1"/>
          <p:nvPr/>
        </p:nvSpPr>
        <p:spPr>
          <a:xfrm>
            <a:off x="3714744" y="4429132"/>
            <a:ext cx="420308" cy="369332"/>
          </a:xfrm>
          <a:prstGeom prst="rect">
            <a:avLst/>
          </a:prstGeom>
          <a:noFill/>
        </p:spPr>
        <p:txBody>
          <a:bodyPr wrap="none" rtlCol="0">
            <a:spAutoFit/>
          </a:bodyPr>
          <a:lstStyle/>
          <a:p>
            <a:r>
              <a:rPr lang="ru-RU" dirty="0" smtClean="0">
                <a:solidFill>
                  <a:srgbClr val="FFFF00"/>
                </a:solidFill>
              </a:rPr>
              <a:t>Ф1</a:t>
            </a:r>
            <a:endParaRPr lang="ru-RU" dirty="0">
              <a:solidFill>
                <a:srgbClr val="FFFF00"/>
              </a:solidFill>
            </a:endParaRPr>
          </a:p>
        </p:txBody>
      </p:sp>
      <p:sp>
        <p:nvSpPr>
          <p:cNvPr id="59" name="TextBox 58"/>
          <p:cNvSpPr txBox="1"/>
          <p:nvPr/>
        </p:nvSpPr>
        <p:spPr>
          <a:xfrm>
            <a:off x="1285852" y="4929198"/>
            <a:ext cx="433132" cy="461665"/>
          </a:xfrm>
          <a:prstGeom prst="rect">
            <a:avLst/>
          </a:prstGeom>
          <a:noFill/>
        </p:spPr>
        <p:txBody>
          <a:bodyPr wrap="none" rtlCol="0">
            <a:spAutoFit/>
          </a:bodyPr>
          <a:lstStyle/>
          <a:p>
            <a:r>
              <a:rPr lang="ru-RU" sz="2400" dirty="0" smtClean="0">
                <a:solidFill>
                  <a:srgbClr val="FFFF00"/>
                </a:solidFill>
              </a:rPr>
              <a:t>В</a:t>
            </a:r>
            <a:r>
              <a:rPr lang="ru-RU" sz="1600" dirty="0" smtClean="0">
                <a:solidFill>
                  <a:srgbClr val="FFFF00"/>
                </a:solidFill>
              </a:rPr>
              <a:t>1</a:t>
            </a:r>
            <a:endParaRPr lang="ru-RU" sz="2400" dirty="0">
              <a:solidFill>
                <a:srgbClr val="FFFF00"/>
              </a:solidFill>
            </a:endParaRPr>
          </a:p>
        </p:txBody>
      </p:sp>
      <p:sp>
        <p:nvSpPr>
          <p:cNvPr id="60" name="TextBox 59"/>
          <p:cNvSpPr txBox="1"/>
          <p:nvPr/>
        </p:nvSpPr>
        <p:spPr>
          <a:xfrm>
            <a:off x="1785918" y="4929198"/>
            <a:ext cx="455574" cy="461665"/>
          </a:xfrm>
          <a:prstGeom prst="rect">
            <a:avLst/>
          </a:prstGeom>
          <a:noFill/>
        </p:spPr>
        <p:txBody>
          <a:bodyPr wrap="none" rtlCol="0">
            <a:spAutoFit/>
          </a:bodyPr>
          <a:lstStyle/>
          <a:p>
            <a:r>
              <a:rPr lang="ru-RU" sz="2400" dirty="0" smtClean="0">
                <a:solidFill>
                  <a:srgbClr val="FFFF00"/>
                </a:solidFill>
              </a:rPr>
              <a:t>А</a:t>
            </a:r>
            <a:r>
              <a:rPr lang="ru-RU" sz="1600" dirty="0" smtClean="0">
                <a:solidFill>
                  <a:srgbClr val="FFFF00"/>
                </a:solidFill>
              </a:rPr>
              <a:t>1</a:t>
            </a:r>
            <a:endParaRPr lang="ru-RU" sz="1600" dirty="0">
              <a:solidFill>
                <a:srgbClr val="FFFF00"/>
              </a:solidFill>
            </a:endParaRPr>
          </a:p>
        </p:txBody>
      </p:sp>
      <p:sp>
        <p:nvSpPr>
          <p:cNvPr id="61" name="TextBox 60"/>
          <p:cNvSpPr txBox="1"/>
          <p:nvPr/>
        </p:nvSpPr>
        <p:spPr>
          <a:xfrm>
            <a:off x="1000100" y="2571744"/>
            <a:ext cx="468398" cy="461665"/>
          </a:xfrm>
          <a:prstGeom prst="rect">
            <a:avLst/>
          </a:prstGeom>
          <a:noFill/>
        </p:spPr>
        <p:txBody>
          <a:bodyPr wrap="none" rtlCol="0">
            <a:spAutoFit/>
          </a:bodyPr>
          <a:lstStyle/>
          <a:p>
            <a:r>
              <a:rPr lang="ru-RU" sz="2400" dirty="0" smtClean="0">
                <a:solidFill>
                  <a:srgbClr val="FFFF00"/>
                </a:solidFill>
              </a:rPr>
              <a:t>В</a:t>
            </a:r>
            <a:r>
              <a:rPr lang="ru-RU" sz="1600" dirty="0" smtClean="0">
                <a:solidFill>
                  <a:srgbClr val="FFFF00"/>
                </a:solidFill>
              </a:rPr>
              <a:t>2</a:t>
            </a:r>
            <a:endParaRPr lang="ru-RU" sz="1600" dirty="0">
              <a:solidFill>
                <a:srgbClr val="FFFF00"/>
              </a:solidFill>
            </a:endParaRPr>
          </a:p>
        </p:txBody>
      </p:sp>
      <p:sp>
        <p:nvSpPr>
          <p:cNvPr id="62" name="TextBox 61"/>
          <p:cNvSpPr txBox="1"/>
          <p:nvPr/>
        </p:nvSpPr>
        <p:spPr>
          <a:xfrm>
            <a:off x="1928794" y="785794"/>
            <a:ext cx="490840" cy="461665"/>
          </a:xfrm>
          <a:prstGeom prst="rect">
            <a:avLst/>
          </a:prstGeom>
          <a:noFill/>
        </p:spPr>
        <p:txBody>
          <a:bodyPr wrap="none" rtlCol="0">
            <a:spAutoFit/>
          </a:bodyPr>
          <a:lstStyle/>
          <a:p>
            <a:r>
              <a:rPr lang="ru-RU" sz="2400" dirty="0" smtClean="0">
                <a:solidFill>
                  <a:srgbClr val="FFFF00"/>
                </a:solidFill>
              </a:rPr>
              <a:t>А</a:t>
            </a:r>
            <a:r>
              <a:rPr lang="ru-RU" sz="1600" dirty="0" smtClean="0">
                <a:solidFill>
                  <a:srgbClr val="FFFF00"/>
                </a:solidFill>
              </a:rPr>
              <a:t>2</a:t>
            </a:r>
            <a:endParaRPr lang="ru-RU" sz="1600" dirty="0">
              <a:solidFill>
                <a:srgbClr val="FFFF00"/>
              </a:solidFill>
            </a:endParaRPr>
          </a:p>
        </p:txBody>
      </p:sp>
      <p:cxnSp>
        <p:nvCxnSpPr>
          <p:cNvPr id="63" name="Прямая соединительная линия 62"/>
          <p:cNvCxnSpPr/>
          <p:nvPr/>
        </p:nvCxnSpPr>
        <p:spPr>
          <a:xfrm rot="10800000" flipV="1">
            <a:off x="142844" y="1928802"/>
            <a:ext cx="490542" cy="9524"/>
          </a:xfrm>
          <a:prstGeom prst="line">
            <a:avLst/>
          </a:prstGeom>
          <a:ln w="57150">
            <a:solidFill>
              <a:srgbClr val="FFFF00"/>
            </a:solidFill>
          </a:ln>
        </p:spPr>
        <p:style>
          <a:lnRef idx="1">
            <a:schemeClr val="accent1"/>
          </a:lnRef>
          <a:fillRef idx="0">
            <a:schemeClr val="accent1"/>
          </a:fillRef>
          <a:effectRef idx="0">
            <a:schemeClr val="accent1"/>
          </a:effectRef>
          <a:fontRef idx="minor">
            <a:schemeClr val="tx1"/>
          </a:fontRef>
        </p:style>
      </p:cxnSp>
      <p:sp>
        <p:nvSpPr>
          <p:cNvPr id="64" name="TextBox 63"/>
          <p:cNvSpPr txBox="1"/>
          <p:nvPr/>
        </p:nvSpPr>
        <p:spPr>
          <a:xfrm>
            <a:off x="142844" y="1571612"/>
            <a:ext cx="423514" cy="369332"/>
          </a:xfrm>
          <a:prstGeom prst="rect">
            <a:avLst/>
          </a:prstGeom>
          <a:noFill/>
        </p:spPr>
        <p:txBody>
          <a:bodyPr wrap="none" rtlCol="0">
            <a:spAutoFit/>
          </a:bodyPr>
          <a:lstStyle/>
          <a:p>
            <a:r>
              <a:rPr lang="ru-RU" dirty="0" smtClean="0">
                <a:solidFill>
                  <a:srgbClr val="FFFF00"/>
                </a:solidFill>
              </a:rPr>
              <a:t>Г2</a:t>
            </a:r>
            <a:endParaRPr lang="ru-RU" dirty="0">
              <a:solidFill>
                <a:srgbClr val="FFFF00"/>
              </a:solidFill>
            </a:endParaRPr>
          </a:p>
        </p:txBody>
      </p:sp>
      <p:cxnSp>
        <p:nvCxnSpPr>
          <p:cNvPr id="65" name="Прямая соединительная линия 64"/>
          <p:cNvCxnSpPr/>
          <p:nvPr/>
        </p:nvCxnSpPr>
        <p:spPr>
          <a:xfrm>
            <a:off x="2428860" y="1928802"/>
            <a:ext cx="500066" cy="1588"/>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66" name="Oval 39"/>
          <p:cNvSpPr>
            <a:spLocks noChangeArrowheads="1"/>
          </p:cNvSpPr>
          <p:nvPr/>
        </p:nvSpPr>
        <p:spPr bwMode="auto">
          <a:xfrm>
            <a:off x="1928793" y="4429132"/>
            <a:ext cx="1000133" cy="1000132"/>
          </a:xfrm>
          <a:prstGeom prst="ellipse">
            <a:avLst/>
          </a:prstGeom>
          <a:noFill/>
          <a:ln w="12700" algn="ctr">
            <a:solidFill>
              <a:srgbClr val="993300"/>
            </a:solidFill>
            <a:round/>
            <a:headEnd/>
            <a:tailEnd/>
          </a:ln>
        </p:spPr>
        <p:txBody>
          <a:bodyPr wrap="none" anchor="ctr"/>
          <a:lstStyle/>
          <a:p>
            <a:endParaRPr lang="ru-RU"/>
          </a:p>
        </p:txBody>
      </p:sp>
      <p:sp>
        <p:nvSpPr>
          <p:cNvPr id="67" name="Овал 66"/>
          <p:cNvSpPr/>
          <p:nvPr/>
        </p:nvSpPr>
        <p:spPr>
          <a:xfrm>
            <a:off x="2357422" y="5357826"/>
            <a:ext cx="142876" cy="142876"/>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8" name="Овал 67"/>
          <p:cNvSpPr/>
          <p:nvPr/>
        </p:nvSpPr>
        <p:spPr>
          <a:xfrm>
            <a:off x="2357422" y="4357694"/>
            <a:ext cx="142876" cy="142876"/>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9" name="Овал 68"/>
          <p:cNvSpPr/>
          <p:nvPr/>
        </p:nvSpPr>
        <p:spPr>
          <a:xfrm>
            <a:off x="1643042" y="1857364"/>
            <a:ext cx="142876" cy="142876"/>
          </a:xfrm>
          <a:prstGeom prst="ellipse">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0" name="TextBox 69"/>
          <p:cNvSpPr txBox="1"/>
          <p:nvPr/>
        </p:nvSpPr>
        <p:spPr>
          <a:xfrm>
            <a:off x="2428860" y="4000504"/>
            <a:ext cx="471604" cy="461665"/>
          </a:xfrm>
          <a:prstGeom prst="rect">
            <a:avLst/>
          </a:prstGeom>
          <a:noFill/>
        </p:spPr>
        <p:txBody>
          <a:bodyPr wrap="none" rtlCol="0">
            <a:spAutoFit/>
          </a:bodyPr>
          <a:lstStyle/>
          <a:p>
            <a:r>
              <a:rPr lang="en-US" sz="2400" dirty="0" smtClean="0">
                <a:solidFill>
                  <a:srgbClr val="FFFF00"/>
                </a:solidFill>
                <a:latin typeface="Arial"/>
                <a:cs typeface="Arial"/>
              </a:rPr>
              <a:t>D</a:t>
            </a:r>
            <a:r>
              <a:rPr lang="ru-RU" sz="1600" dirty="0" smtClean="0">
                <a:solidFill>
                  <a:srgbClr val="FFFF00"/>
                </a:solidFill>
              </a:rPr>
              <a:t>1</a:t>
            </a:r>
            <a:endParaRPr lang="ru-RU" sz="2400" dirty="0">
              <a:solidFill>
                <a:srgbClr val="FFFF00"/>
              </a:solidFill>
            </a:endParaRPr>
          </a:p>
        </p:txBody>
      </p:sp>
      <p:sp>
        <p:nvSpPr>
          <p:cNvPr id="71" name="TextBox 70"/>
          <p:cNvSpPr txBox="1"/>
          <p:nvPr/>
        </p:nvSpPr>
        <p:spPr>
          <a:xfrm>
            <a:off x="2500298" y="5500702"/>
            <a:ext cx="449162" cy="461665"/>
          </a:xfrm>
          <a:prstGeom prst="rect">
            <a:avLst/>
          </a:prstGeom>
          <a:noFill/>
        </p:spPr>
        <p:txBody>
          <a:bodyPr wrap="none" rtlCol="0">
            <a:spAutoFit/>
          </a:bodyPr>
          <a:lstStyle/>
          <a:p>
            <a:r>
              <a:rPr lang="ru-RU" sz="2400" dirty="0" smtClean="0">
                <a:solidFill>
                  <a:srgbClr val="FFFF00"/>
                </a:solidFill>
              </a:rPr>
              <a:t>С</a:t>
            </a:r>
            <a:r>
              <a:rPr lang="ru-RU" sz="1600" dirty="0" smtClean="0">
                <a:solidFill>
                  <a:srgbClr val="FFFF00"/>
                </a:solidFill>
              </a:rPr>
              <a:t>1</a:t>
            </a:r>
            <a:endParaRPr lang="ru-RU" sz="2400" dirty="0">
              <a:solidFill>
                <a:srgbClr val="FFFF00"/>
              </a:solidFill>
            </a:endParaRPr>
          </a:p>
        </p:txBody>
      </p:sp>
      <p:sp>
        <p:nvSpPr>
          <p:cNvPr id="72" name="TextBox 71"/>
          <p:cNvSpPr txBox="1"/>
          <p:nvPr/>
        </p:nvSpPr>
        <p:spPr>
          <a:xfrm>
            <a:off x="2071670" y="1857364"/>
            <a:ext cx="1050288" cy="461665"/>
          </a:xfrm>
          <a:prstGeom prst="rect">
            <a:avLst/>
          </a:prstGeom>
          <a:noFill/>
        </p:spPr>
        <p:txBody>
          <a:bodyPr wrap="none" rtlCol="0">
            <a:spAutoFit/>
          </a:bodyPr>
          <a:lstStyle/>
          <a:p>
            <a:r>
              <a:rPr lang="ru-RU" sz="2400" dirty="0" smtClean="0">
                <a:solidFill>
                  <a:srgbClr val="FFFF00"/>
                </a:solidFill>
              </a:rPr>
              <a:t>С2</a:t>
            </a:r>
            <a:r>
              <a:rPr lang="ru-RU" sz="2400" dirty="0" smtClean="0">
                <a:solidFill>
                  <a:srgbClr val="FFFF00"/>
                </a:solidFill>
                <a:latin typeface="Arial"/>
                <a:cs typeface="Arial"/>
              </a:rPr>
              <a:t>≡</a:t>
            </a:r>
            <a:r>
              <a:rPr lang="en-US" sz="2400" dirty="0" smtClean="0">
                <a:solidFill>
                  <a:srgbClr val="FFFF00"/>
                </a:solidFill>
                <a:latin typeface="Arial"/>
                <a:cs typeface="Arial"/>
              </a:rPr>
              <a:t>D</a:t>
            </a:r>
            <a:r>
              <a:rPr lang="ru-RU" sz="1600" dirty="0" smtClean="0">
                <a:solidFill>
                  <a:srgbClr val="FFFF00"/>
                </a:solidFill>
                <a:latin typeface="Arial"/>
                <a:cs typeface="Arial"/>
              </a:rPr>
              <a:t>2</a:t>
            </a:r>
            <a:endParaRPr lang="ru-RU" sz="2400" dirty="0">
              <a:solidFill>
                <a:srgbClr val="FFFF00"/>
              </a:solidFill>
            </a:endParaRPr>
          </a:p>
        </p:txBody>
      </p:sp>
      <p:sp>
        <p:nvSpPr>
          <p:cNvPr id="73" name="Овал 72"/>
          <p:cNvSpPr/>
          <p:nvPr/>
        </p:nvSpPr>
        <p:spPr>
          <a:xfrm>
            <a:off x="2357422" y="4857760"/>
            <a:ext cx="142876" cy="142876"/>
          </a:xfrm>
          <a:prstGeom prst="ellipse">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cxnSp>
        <p:nvCxnSpPr>
          <p:cNvPr id="75" name="Прямая соединительная линия 74"/>
          <p:cNvCxnSpPr/>
          <p:nvPr/>
        </p:nvCxnSpPr>
        <p:spPr>
          <a:xfrm rot="10800000" flipV="1">
            <a:off x="285720" y="2643182"/>
            <a:ext cx="490542" cy="9524"/>
          </a:xfrm>
          <a:prstGeom prst="line">
            <a:avLst/>
          </a:prstGeom>
          <a:ln w="57150">
            <a:solidFill>
              <a:srgbClr val="FFFF00"/>
            </a:solidFill>
          </a:ln>
        </p:spPr>
        <p:style>
          <a:lnRef idx="1">
            <a:schemeClr val="accent1"/>
          </a:lnRef>
          <a:fillRef idx="0">
            <a:schemeClr val="accent1"/>
          </a:fillRef>
          <a:effectRef idx="0">
            <a:schemeClr val="accent1"/>
          </a:effectRef>
          <a:fontRef idx="minor">
            <a:schemeClr val="tx1"/>
          </a:fontRef>
        </p:style>
      </p:cxnSp>
      <p:sp>
        <p:nvSpPr>
          <p:cNvPr id="76" name="TextBox 75"/>
          <p:cNvSpPr txBox="1"/>
          <p:nvPr/>
        </p:nvSpPr>
        <p:spPr>
          <a:xfrm>
            <a:off x="285720" y="2214554"/>
            <a:ext cx="470000" cy="369332"/>
          </a:xfrm>
          <a:prstGeom prst="rect">
            <a:avLst/>
          </a:prstGeom>
          <a:noFill/>
        </p:spPr>
        <p:txBody>
          <a:bodyPr wrap="none" rtlCol="0">
            <a:spAutoFit/>
          </a:bodyPr>
          <a:lstStyle/>
          <a:p>
            <a:r>
              <a:rPr lang="ru-RU" dirty="0" smtClean="0">
                <a:solidFill>
                  <a:srgbClr val="FFFF00"/>
                </a:solidFill>
              </a:rPr>
              <a:t>Г</a:t>
            </a:r>
            <a:r>
              <a:rPr lang="ru-RU" dirty="0" smtClean="0">
                <a:solidFill>
                  <a:srgbClr val="FFFF00"/>
                </a:solidFill>
                <a:latin typeface="Arial"/>
                <a:cs typeface="Arial"/>
              </a:rPr>
              <a:t>'</a:t>
            </a:r>
            <a:r>
              <a:rPr lang="ru-RU" dirty="0" smtClean="0">
                <a:solidFill>
                  <a:srgbClr val="FFFF00"/>
                </a:solidFill>
              </a:rPr>
              <a:t>2</a:t>
            </a:r>
            <a:endParaRPr lang="ru-RU" dirty="0">
              <a:solidFill>
                <a:srgbClr val="FFFF00"/>
              </a:solidFill>
            </a:endParaRPr>
          </a:p>
        </p:txBody>
      </p:sp>
      <p:sp>
        <p:nvSpPr>
          <p:cNvPr id="78" name="Овал 77"/>
          <p:cNvSpPr/>
          <p:nvPr/>
        </p:nvSpPr>
        <p:spPr>
          <a:xfrm>
            <a:off x="1643042" y="4857760"/>
            <a:ext cx="142876" cy="142876"/>
          </a:xfrm>
          <a:prstGeom prst="ellipse">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0" name="Oval 39"/>
          <p:cNvSpPr>
            <a:spLocks noChangeArrowheads="1"/>
          </p:cNvSpPr>
          <p:nvPr/>
        </p:nvSpPr>
        <p:spPr bwMode="auto">
          <a:xfrm>
            <a:off x="1643042" y="4143380"/>
            <a:ext cx="1571636" cy="1571636"/>
          </a:xfrm>
          <a:prstGeom prst="ellipse">
            <a:avLst/>
          </a:prstGeom>
          <a:noFill/>
          <a:ln w="12700" algn="ctr">
            <a:solidFill>
              <a:schemeClr val="accent5">
                <a:lumMod val="60000"/>
                <a:lumOff val="40000"/>
              </a:schemeClr>
            </a:solidFill>
            <a:round/>
            <a:headEnd/>
            <a:tailEnd/>
          </a:ln>
        </p:spPr>
        <p:txBody>
          <a:bodyPr wrap="none" anchor="ctr"/>
          <a:lstStyle/>
          <a:p>
            <a:endParaRPr lang="ru-RU"/>
          </a:p>
        </p:txBody>
      </p:sp>
      <p:sp>
        <p:nvSpPr>
          <p:cNvPr id="84" name="Овал 83"/>
          <p:cNvSpPr/>
          <p:nvPr/>
        </p:nvSpPr>
        <p:spPr>
          <a:xfrm>
            <a:off x="2357422" y="1857364"/>
            <a:ext cx="142876" cy="142876"/>
          </a:xfrm>
          <a:prstGeom prst="ellipse">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cxnSp>
        <p:nvCxnSpPr>
          <p:cNvPr id="86" name="Прямая соединительная линия 85"/>
          <p:cNvCxnSpPr/>
          <p:nvPr/>
        </p:nvCxnSpPr>
        <p:spPr>
          <a:xfrm rot="5400000">
            <a:off x="178960" y="4035826"/>
            <a:ext cx="3072628" cy="1588"/>
          </a:xfrm>
          <a:prstGeom prst="line">
            <a:avLst/>
          </a:prstGeom>
          <a:ln>
            <a:solidFill>
              <a:srgbClr val="FFFF00"/>
            </a:solidFill>
          </a:ln>
        </p:spPr>
        <p:style>
          <a:lnRef idx="1">
            <a:schemeClr val="accent1"/>
          </a:lnRef>
          <a:fillRef idx="0">
            <a:schemeClr val="accent1"/>
          </a:fillRef>
          <a:effectRef idx="0">
            <a:schemeClr val="accent1"/>
          </a:effectRef>
          <a:fontRef idx="minor">
            <a:schemeClr val="tx1"/>
          </a:fontRef>
        </p:style>
      </p:cxnSp>
      <p:sp>
        <p:nvSpPr>
          <p:cNvPr id="88" name="Овал 87"/>
          <p:cNvSpPr/>
          <p:nvPr/>
        </p:nvSpPr>
        <p:spPr>
          <a:xfrm>
            <a:off x="1643042" y="4357694"/>
            <a:ext cx="142876" cy="142876"/>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9" name="Овал 88"/>
          <p:cNvSpPr/>
          <p:nvPr/>
        </p:nvSpPr>
        <p:spPr>
          <a:xfrm>
            <a:off x="1643042" y="5357826"/>
            <a:ext cx="142876" cy="142876"/>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0" name="TextBox 89"/>
          <p:cNvSpPr txBox="1"/>
          <p:nvPr/>
        </p:nvSpPr>
        <p:spPr>
          <a:xfrm>
            <a:off x="1357290" y="3643314"/>
            <a:ext cx="426720" cy="461665"/>
          </a:xfrm>
          <a:prstGeom prst="rect">
            <a:avLst/>
          </a:prstGeom>
          <a:noFill/>
        </p:spPr>
        <p:txBody>
          <a:bodyPr wrap="none" rtlCol="0">
            <a:spAutoFit/>
          </a:bodyPr>
          <a:lstStyle/>
          <a:p>
            <a:r>
              <a:rPr lang="ru-RU" sz="2400" dirty="0" smtClean="0">
                <a:solidFill>
                  <a:srgbClr val="FFFF00"/>
                </a:solidFill>
              </a:rPr>
              <a:t>Е</a:t>
            </a:r>
            <a:r>
              <a:rPr lang="ru-RU" sz="1600" dirty="0" smtClean="0">
                <a:solidFill>
                  <a:srgbClr val="FFFF00"/>
                </a:solidFill>
              </a:rPr>
              <a:t>1</a:t>
            </a:r>
            <a:endParaRPr lang="ru-RU" sz="2400" dirty="0">
              <a:solidFill>
                <a:srgbClr val="FFFF00"/>
              </a:solidFill>
            </a:endParaRPr>
          </a:p>
        </p:txBody>
      </p:sp>
      <p:sp>
        <p:nvSpPr>
          <p:cNvPr id="91" name="TextBox 90"/>
          <p:cNvSpPr txBox="1"/>
          <p:nvPr/>
        </p:nvSpPr>
        <p:spPr>
          <a:xfrm>
            <a:off x="1142976" y="5286388"/>
            <a:ext cx="436338" cy="461665"/>
          </a:xfrm>
          <a:prstGeom prst="rect">
            <a:avLst/>
          </a:prstGeom>
          <a:noFill/>
        </p:spPr>
        <p:txBody>
          <a:bodyPr wrap="none" rtlCol="0">
            <a:spAutoFit/>
          </a:bodyPr>
          <a:lstStyle/>
          <a:p>
            <a:r>
              <a:rPr lang="en-US" sz="2400" dirty="0" smtClean="0">
                <a:solidFill>
                  <a:srgbClr val="FFFF00"/>
                </a:solidFill>
                <a:latin typeface="Arial"/>
                <a:cs typeface="Arial"/>
              </a:rPr>
              <a:t>F</a:t>
            </a:r>
            <a:r>
              <a:rPr lang="ru-RU" sz="1600" dirty="0" smtClean="0">
                <a:solidFill>
                  <a:srgbClr val="FFFF00"/>
                </a:solidFill>
              </a:rPr>
              <a:t>1</a:t>
            </a:r>
            <a:endParaRPr lang="ru-RU" sz="2400" dirty="0">
              <a:solidFill>
                <a:srgbClr val="FFFF00"/>
              </a:solidFill>
            </a:endParaRPr>
          </a:p>
        </p:txBody>
      </p:sp>
      <p:sp>
        <p:nvSpPr>
          <p:cNvPr id="92" name="TextBox 91"/>
          <p:cNvSpPr txBox="1"/>
          <p:nvPr/>
        </p:nvSpPr>
        <p:spPr>
          <a:xfrm>
            <a:off x="1214414" y="2143116"/>
            <a:ext cx="992579" cy="461665"/>
          </a:xfrm>
          <a:prstGeom prst="rect">
            <a:avLst/>
          </a:prstGeom>
          <a:noFill/>
        </p:spPr>
        <p:txBody>
          <a:bodyPr wrap="none" rtlCol="0">
            <a:spAutoFit/>
          </a:bodyPr>
          <a:lstStyle/>
          <a:p>
            <a:r>
              <a:rPr lang="ru-RU" sz="2400" dirty="0" smtClean="0">
                <a:solidFill>
                  <a:srgbClr val="FFFF00"/>
                </a:solidFill>
              </a:rPr>
              <a:t>Е2</a:t>
            </a:r>
            <a:r>
              <a:rPr lang="ru-RU" sz="2400" dirty="0" smtClean="0">
                <a:solidFill>
                  <a:srgbClr val="FFFF00"/>
                </a:solidFill>
                <a:latin typeface="Arial"/>
                <a:cs typeface="Arial"/>
              </a:rPr>
              <a:t>≡</a:t>
            </a:r>
            <a:r>
              <a:rPr lang="en-US" sz="2400" dirty="0" smtClean="0">
                <a:solidFill>
                  <a:srgbClr val="FFFF00"/>
                </a:solidFill>
                <a:latin typeface="Arial"/>
                <a:cs typeface="Arial"/>
              </a:rPr>
              <a:t>F</a:t>
            </a:r>
            <a:r>
              <a:rPr lang="ru-RU" sz="1600" dirty="0" smtClean="0">
                <a:solidFill>
                  <a:srgbClr val="FFFF00"/>
                </a:solidFill>
                <a:latin typeface="Arial"/>
                <a:cs typeface="Arial"/>
              </a:rPr>
              <a:t>2</a:t>
            </a:r>
            <a:endParaRPr lang="ru-RU" sz="2400" dirty="0">
              <a:solidFill>
                <a:srgbClr val="FFFF00"/>
              </a:solidFill>
            </a:endParaRPr>
          </a:p>
        </p:txBody>
      </p:sp>
      <p:sp>
        <p:nvSpPr>
          <p:cNvPr id="93" name="Полилиния 92"/>
          <p:cNvSpPr/>
          <p:nvPr/>
        </p:nvSpPr>
        <p:spPr>
          <a:xfrm>
            <a:off x="1503362" y="4227513"/>
            <a:ext cx="915988" cy="1450975"/>
          </a:xfrm>
          <a:custGeom>
            <a:avLst/>
            <a:gdLst>
              <a:gd name="connsiteX0" fmla="*/ 725488 w 915988"/>
              <a:gd name="connsiteY0" fmla="*/ 696912 h 1450975"/>
              <a:gd name="connsiteX1" fmla="*/ 763588 w 915988"/>
              <a:gd name="connsiteY1" fmla="*/ 468312 h 1450975"/>
              <a:gd name="connsiteX2" fmla="*/ 801688 w 915988"/>
              <a:gd name="connsiteY2" fmla="*/ 334962 h 1450975"/>
              <a:gd name="connsiteX3" fmla="*/ 858838 w 915988"/>
              <a:gd name="connsiteY3" fmla="*/ 277812 h 1450975"/>
              <a:gd name="connsiteX4" fmla="*/ 915988 w 915988"/>
              <a:gd name="connsiteY4" fmla="*/ 220662 h 1450975"/>
              <a:gd name="connsiteX5" fmla="*/ 915988 w 915988"/>
              <a:gd name="connsiteY5" fmla="*/ 220662 h 1450975"/>
              <a:gd name="connsiteX6" fmla="*/ 858838 w 915988"/>
              <a:gd name="connsiteY6" fmla="*/ 163512 h 1450975"/>
              <a:gd name="connsiteX7" fmla="*/ 811213 w 915988"/>
              <a:gd name="connsiteY7" fmla="*/ 96837 h 1450975"/>
              <a:gd name="connsiteX8" fmla="*/ 754063 w 915988"/>
              <a:gd name="connsiteY8" fmla="*/ 49212 h 1450975"/>
              <a:gd name="connsiteX9" fmla="*/ 658813 w 915988"/>
              <a:gd name="connsiteY9" fmla="*/ 11112 h 1450975"/>
              <a:gd name="connsiteX10" fmla="*/ 592138 w 915988"/>
              <a:gd name="connsiteY10" fmla="*/ 1587 h 1450975"/>
              <a:gd name="connsiteX11" fmla="*/ 468313 w 915988"/>
              <a:gd name="connsiteY11" fmla="*/ 11112 h 1450975"/>
              <a:gd name="connsiteX12" fmla="*/ 306388 w 915988"/>
              <a:gd name="connsiteY12" fmla="*/ 68262 h 1450975"/>
              <a:gd name="connsiteX13" fmla="*/ 211138 w 915988"/>
              <a:gd name="connsiteY13" fmla="*/ 125412 h 1450975"/>
              <a:gd name="connsiteX14" fmla="*/ 182563 w 915988"/>
              <a:gd name="connsiteY14" fmla="*/ 201612 h 1450975"/>
              <a:gd name="connsiteX15" fmla="*/ 144463 w 915988"/>
              <a:gd name="connsiteY15" fmla="*/ 268287 h 1450975"/>
              <a:gd name="connsiteX16" fmla="*/ 106363 w 915988"/>
              <a:gd name="connsiteY16" fmla="*/ 363537 h 1450975"/>
              <a:gd name="connsiteX17" fmla="*/ 68263 w 915988"/>
              <a:gd name="connsiteY17" fmla="*/ 449262 h 1450975"/>
              <a:gd name="connsiteX18" fmla="*/ 20638 w 915988"/>
              <a:gd name="connsiteY18" fmla="*/ 573087 h 1450975"/>
              <a:gd name="connsiteX19" fmla="*/ 1588 w 915988"/>
              <a:gd name="connsiteY19" fmla="*/ 696912 h 1450975"/>
              <a:gd name="connsiteX20" fmla="*/ 11113 w 915988"/>
              <a:gd name="connsiteY20" fmla="*/ 763587 h 1450975"/>
              <a:gd name="connsiteX21" fmla="*/ 30163 w 915988"/>
              <a:gd name="connsiteY21" fmla="*/ 801687 h 1450975"/>
              <a:gd name="connsiteX22" fmla="*/ 87313 w 915988"/>
              <a:gd name="connsiteY22" fmla="*/ 935037 h 1450975"/>
              <a:gd name="connsiteX23" fmla="*/ 153988 w 915988"/>
              <a:gd name="connsiteY23" fmla="*/ 1106487 h 1450975"/>
              <a:gd name="connsiteX24" fmla="*/ 239713 w 915988"/>
              <a:gd name="connsiteY24" fmla="*/ 1258887 h 1450975"/>
              <a:gd name="connsiteX25" fmla="*/ 363538 w 915988"/>
              <a:gd name="connsiteY25" fmla="*/ 1363662 h 1450975"/>
              <a:gd name="connsiteX26" fmla="*/ 611188 w 915988"/>
              <a:gd name="connsiteY26" fmla="*/ 1439862 h 1450975"/>
              <a:gd name="connsiteX27" fmla="*/ 706438 w 915988"/>
              <a:gd name="connsiteY27" fmla="*/ 1430337 h 1450975"/>
              <a:gd name="connsiteX28" fmla="*/ 754063 w 915988"/>
              <a:gd name="connsiteY28" fmla="*/ 1392237 h 1450975"/>
              <a:gd name="connsiteX29" fmla="*/ 877888 w 915988"/>
              <a:gd name="connsiteY29" fmla="*/ 1306512 h 1450975"/>
              <a:gd name="connsiteX30" fmla="*/ 906463 w 915988"/>
              <a:gd name="connsiteY30" fmla="*/ 1239837 h 1450975"/>
              <a:gd name="connsiteX31" fmla="*/ 896938 w 915988"/>
              <a:gd name="connsiteY31" fmla="*/ 1173162 h 1450975"/>
              <a:gd name="connsiteX32" fmla="*/ 820738 w 915988"/>
              <a:gd name="connsiteY32" fmla="*/ 1011237 h 1450975"/>
              <a:gd name="connsiteX33" fmla="*/ 763588 w 915988"/>
              <a:gd name="connsiteY33" fmla="*/ 877887 h 1450975"/>
              <a:gd name="connsiteX34" fmla="*/ 725488 w 915988"/>
              <a:gd name="connsiteY34" fmla="*/ 754062 h 1450975"/>
              <a:gd name="connsiteX35" fmla="*/ 725488 w 915988"/>
              <a:gd name="connsiteY35" fmla="*/ 696912 h 145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915988" h="1450975">
                <a:moveTo>
                  <a:pt x="725488" y="696912"/>
                </a:moveTo>
                <a:cubicBezTo>
                  <a:pt x="731838" y="649287"/>
                  <a:pt x="750888" y="528637"/>
                  <a:pt x="763588" y="468312"/>
                </a:cubicBezTo>
                <a:cubicBezTo>
                  <a:pt x="776288" y="407987"/>
                  <a:pt x="785813" y="366712"/>
                  <a:pt x="801688" y="334962"/>
                </a:cubicBezTo>
                <a:cubicBezTo>
                  <a:pt x="817563" y="303212"/>
                  <a:pt x="858838" y="277812"/>
                  <a:pt x="858838" y="277812"/>
                </a:cubicBezTo>
                <a:lnTo>
                  <a:pt x="915988" y="220662"/>
                </a:lnTo>
                <a:lnTo>
                  <a:pt x="915988" y="220662"/>
                </a:lnTo>
                <a:cubicBezTo>
                  <a:pt x="906463" y="211137"/>
                  <a:pt x="876300" y="184149"/>
                  <a:pt x="858838" y="163512"/>
                </a:cubicBezTo>
                <a:cubicBezTo>
                  <a:pt x="841376" y="142875"/>
                  <a:pt x="828675" y="115887"/>
                  <a:pt x="811213" y="96837"/>
                </a:cubicBezTo>
                <a:cubicBezTo>
                  <a:pt x="793751" y="77787"/>
                  <a:pt x="779463" y="63499"/>
                  <a:pt x="754063" y="49212"/>
                </a:cubicBezTo>
                <a:cubicBezTo>
                  <a:pt x="728663" y="34925"/>
                  <a:pt x="685800" y="19049"/>
                  <a:pt x="658813" y="11112"/>
                </a:cubicBezTo>
                <a:cubicBezTo>
                  <a:pt x="631826" y="3175"/>
                  <a:pt x="623888" y="1587"/>
                  <a:pt x="592138" y="1587"/>
                </a:cubicBezTo>
                <a:cubicBezTo>
                  <a:pt x="560388" y="1587"/>
                  <a:pt x="515938" y="0"/>
                  <a:pt x="468313" y="11112"/>
                </a:cubicBezTo>
                <a:cubicBezTo>
                  <a:pt x="420688" y="22224"/>
                  <a:pt x="349251" y="49212"/>
                  <a:pt x="306388" y="68262"/>
                </a:cubicBezTo>
                <a:cubicBezTo>
                  <a:pt x="263526" y="87312"/>
                  <a:pt x="231775" y="103187"/>
                  <a:pt x="211138" y="125412"/>
                </a:cubicBezTo>
                <a:cubicBezTo>
                  <a:pt x="190501" y="147637"/>
                  <a:pt x="193676" y="177800"/>
                  <a:pt x="182563" y="201612"/>
                </a:cubicBezTo>
                <a:cubicBezTo>
                  <a:pt x="171451" y="225425"/>
                  <a:pt x="157163" y="241300"/>
                  <a:pt x="144463" y="268287"/>
                </a:cubicBezTo>
                <a:cubicBezTo>
                  <a:pt x="131763" y="295274"/>
                  <a:pt x="119063" y="333375"/>
                  <a:pt x="106363" y="363537"/>
                </a:cubicBezTo>
                <a:cubicBezTo>
                  <a:pt x="93663" y="393700"/>
                  <a:pt x="82551" y="414337"/>
                  <a:pt x="68263" y="449262"/>
                </a:cubicBezTo>
                <a:cubicBezTo>
                  <a:pt x="53976" y="484187"/>
                  <a:pt x="31750" y="531812"/>
                  <a:pt x="20638" y="573087"/>
                </a:cubicBezTo>
                <a:cubicBezTo>
                  <a:pt x="9526" y="614362"/>
                  <a:pt x="3176" y="665162"/>
                  <a:pt x="1588" y="696912"/>
                </a:cubicBezTo>
                <a:cubicBezTo>
                  <a:pt x="0" y="728662"/>
                  <a:pt x="6350" y="746124"/>
                  <a:pt x="11113" y="763587"/>
                </a:cubicBezTo>
                <a:cubicBezTo>
                  <a:pt x="15876" y="781050"/>
                  <a:pt x="17463" y="773112"/>
                  <a:pt x="30163" y="801687"/>
                </a:cubicBezTo>
                <a:cubicBezTo>
                  <a:pt x="42863" y="830262"/>
                  <a:pt x="66676" y="884237"/>
                  <a:pt x="87313" y="935037"/>
                </a:cubicBezTo>
                <a:cubicBezTo>
                  <a:pt x="107950" y="985837"/>
                  <a:pt x="128588" y="1052512"/>
                  <a:pt x="153988" y="1106487"/>
                </a:cubicBezTo>
                <a:cubicBezTo>
                  <a:pt x="179388" y="1160462"/>
                  <a:pt x="204788" y="1216025"/>
                  <a:pt x="239713" y="1258887"/>
                </a:cubicBezTo>
                <a:cubicBezTo>
                  <a:pt x="274638" y="1301749"/>
                  <a:pt x="301626" y="1333500"/>
                  <a:pt x="363538" y="1363662"/>
                </a:cubicBezTo>
                <a:cubicBezTo>
                  <a:pt x="425450" y="1393824"/>
                  <a:pt x="554038" y="1428750"/>
                  <a:pt x="611188" y="1439862"/>
                </a:cubicBezTo>
                <a:cubicBezTo>
                  <a:pt x="668338" y="1450975"/>
                  <a:pt x="682626" y="1438275"/>
                  <a:pt x="706438" y="1430337"/>
                </a:cubicBezTo>
                <a:cubicBezTo>
                  <a:pt x="730251" y="1422400"/>
                  <a:pt x="725488" y="1412874"/>
                  <a:pt x="754063" y="1392237"/>
                </a:cubicBezTo>
                <a:cubicBezTo>
                  <a:pt x="782638" y="1371600"/>
                  <a:pt x="852488" y="1331912"/>
                  <a:pt x="877888" y="1306512"/>
                </a:cubicBezTo>
                <a:cubicBezTo>
                  <a:pt x="903288" y="1281112"/>
                  <a:pt x="903288" y="1262062"/>
                  <a:pt x="906463" y="1239837"/>
                </a:cubicBezTo>
                <a:cubicBezTo>
                  <a:pt x="909638" y="1217612"/>
                  <a:pt x="911225" y="1211262"/>
                  <a:pt x="896938" y="1173162"/>
                </a:cubicBezTo>
                <a:cubicBezTo>
                  <a:pt x="882651" y="1135062"/>
                  <a:pt x="842963" y="1060449"/>
                  <a:pt x="820738" y="1011237"/>
                </a:cubicBezTo>
                <a:cubicBezTo>
                  <a:pt x="798513" y="962025"/>
                  <a:pt x="779463" y="920749"/>
                  <a:pt x="763588" y="877887"/>
                </a:cubicBezTo>
                <a:cubicBezTo>
                  <a:pt x="747713" y="835025"/>
                  <a:pt x="728663" y="785812"/>
                  <a:pt x="725488" y="754062"/>
                </a:cubicBezTo>
                <a:cubicBezTo>
                  <a:pt x="722313" y="722312"/>
                  <a:pt x="719138" y="744537"/>
                  <a:pt x="725488" y="696912"/>
                </a:cubicBezTo>
                <a:close/>
              </a:path>
            </a:pathLst>
          </a:cu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4" name="Полилиния 93"/>
          <p:cNvSpPr/>
          <p:nvPr/>
        </p:nvSpPr>
        <p:spPr>
          <a:xfrm>
            <a:off x="1466850" y="1285875"/>
            <a:ext cx="981075" cy="1458912"/>
          </a:xfrm>
          <a:custGeom>
            <a:avLst/>
            <a:gdLst>
              <a:gd name="connsiteX0" fmla="*/ 781050 w 981075"/>
              <a:gd name="connsiteY0" fmla="*/ 0 h 1458912"/>
              <a:gd name="connsiteX1" fmla="*/ 885825 w 981075"/>
              <a:gd name="connsiteY1" fmla="*/ 190500 h 1458912"/>
              <a:gd name="connsiteX2" fmla="*/ 933450 w 981075"/>
              <a:gd name="connsiteY2" fmla="*/ 361950 h 1458912"/>
              <a:gd name="connsiteX3" fmla="*/ 971550 w 981075"/>
              <a:gd name="connsiteY3" fmla="*/ 457200 h 1458912"/>
              <a:gd name="connsiteX4" fmla="*/ 981075 w 981075"/>
              <a:gd name="connsiteY4" fmla="*/ 609600 h 1458912"/>
              <a:gd name="connsiteX5" fmla="*/ 971550 w 981075"/>
              <a:gd name="connsiteY5" fmla="*/ 704850 h 1458912"/>
              <a:gd name="connsiteX6" fmla="*/ 933450 w 981075"/>
              <a:gd name="connsiteY6" fmla="*/ 933450 h 1458912"/>
              <a:gd name="connsiteX7" fmla="*/ 866775 w 981075"/>
              <a:gd name="connsiteY7" fmla="*/ 1095375 h 1458912"/>
              <a:gd name="connsiteX8" fmla="*/ 828675 w 981075"/>
              <a:gd name="connsiteY8" fmla="*/ 1152525 h 1458912"/>
              <a:gd name="connsiteX9" fmla="*/ 742950 w 981075"/>
              <a:gd name="connsiteY9" fmla="*/ 1247775 h 1458912"/>
              <a:gd name="connsiteX10" fmla="*/ 685800 w 981075"/>
              <a:gd name="connsiteY10" fmla="*/ 1285875 h 1458912"/>
              <a:gd name="connsiteX11" fmla="*/ 581025 w 981075"/>
              <a:gd name="connsiteY11" fmla="*/ 1343025 h 1458912"/>
              <a:gd name="connsiteX12" fmla="*/ 495300 w 981075"/>
              <a:gd name="connsiteY12" fmla="*/ 1390650 h 1458912"/>
              <a:gd name="connsiteX13" fmla="*/ 381000 w 981075"/>
              <a:gd name="connsiteY13" fmla="*/ 1409700 h 1458912"/>
              <a:gd name="connsiteX14" fmla="*/ 304800 w 981075"/>
              <a:gd name="connsiteY14" fmla="*/ 1428750 h 1458912"/>
              <a:gd name="connsiteX15" fmla="*/ 247650 w 981075"/>
              <a:gd name="connsiteY15" fmla="*/ 1447800 h 1458912"/>
              <a:gd name="connsiteX16" fmla="*/ 190500 w 981075"/>
              <a:gd name="connsiteY16" fmla="*/ 1447800 h 1458912"/>
              <a:gd name="connsiteX17" fmla="*/ 123825 w 981075"/>
              <a:gd name="connsiteY17" fmla="*/ 1447800 h 1458912"/>
              <a:gd name="connsiteX18" fmla="*/ 47625 w 981075"/>
              <a:gd name="connsiteY18" fmla="*/ 1457325 h 1458912"/>
              <a:gd name="connsiteX19" fmla="*/ 0 w 981075"/>
              <a:gd name="connsiteY19" fmla="*/ 1457325 h 1458912"/>
              <a:gd name="connsiteX20" fmla="*/ 0 w 981075"/>
              <a:gd name="connsiteY20" fmla="*/ 1457325 h 145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981075" h="1458912">
                <a:moveTo>
                  <a:pt x="781050" y="0"/>
                </a:moveTo>
                <a:cubicBezTo>
                  <a:pt x="820737" y="65087"/>
                  <a:pt x="860425" y="130175"/>
                  <a:pt x="885825" y="190500"/>
                </a:cubicBezTo>
                <a:cubicBezTo>
                  <a:pt x="911225" y="250825"/>
                  <a:pt x="919163" y="317500"/>
                  <a:pt x="933450" y="361950"/>
                </a:cubicBezTo>
                <a:cubicBezTo>
                  <a:pt x="947737" y="406400"/>
                  <a:pt x="963613" y="415925"/>
                  <a:pt x="971550" y="457200"/>
                </a:cubicBezTo>
                <a:cubicBezTo>
                  <a:pt x="979487" y="498475"/>
                  <a:pt x="981075" y="568325"/>
                  <a:pt x="981075" y="609600"/>
                </a:cubicBezTo>
                <a:cubicBezTo>
                  <a:pt x="981075" y="650875"/>
                  <a:pt x="979487" y="650875"/>
                  <a:pt x="971550" y="704850"/>
                </a:cubicBezTo>
                <a:cubicBezTo>
                  <a:pt x="963613" y="758825"/>
                  <a:pt x="950912" y="868363"/>
                  <a:pt x="933450" y="933450"/>
                </a:cubicBezTo>
                <a:cubicBezTo>
                  <a:pt x="915988" y="998537"/>
                  <a:pt x="884237" y="1058863"/>
                  <a:pt x="866775" y="1095375"/>
                </a:cubicBezTo>
                <a:cubicBezTo>
                  <a:pt x="849313" y="1131887"/>
                  <a:pt x="849313" y="1127125"/>
                  <a:pt x="828675" y="1152525"/>
                </a:cubicBezTo>
                <a:cubicBezTo>
                  <a:pt x="808037" y="1177925"/>
                  <a:pt x="766762" y="1225550"/>
                  <a:pt x="742950" y="1247775"/>
                </a:cubicBezTo>
                <a:cubicBezTo>
                  <a:pt x="719138" y="1270000"/>
                  <a:pt x="712788" y="1270000"/>
                  <a:pt x="685800" y="1285875"/>
                </a:cubicBezTo>
                <a:cubicBezTo>
                  <a:pt x="658813" y="1301750"/>
                  <a:pt x="581025" y="1343025"/>
                  <a:pt x="581025" y="1343025"/>
                </a:cubicBezTo>
                <a:cubicBezTo>
                  <a:pt x="549275" y="1360487"/>
                  <a:pt x="528637" y="1379538"/>
                  <a:pt x="495300" y="1390650"/>
                </a:cubicBezTo>
                <a:cubicBezTo>
                  <a:pt x="461963" y="1401762"/>
                  <a:pt x="412750" y="1403350"/>
                  <a:pt x="381000" y="1409700"/>
                </a:cubicBezTo>
                <a:cubicBezTo>
                  <a:pt x="349250" y="1416050"/>
                  <a:pt x="327025" y="1422400"/>
                  <a:pt x="304800" y="1428750"/>
                </a:cubicBezTo>
                <a:cubicBezTo>
                  <a:pt x="282575" y="1435100"/>
                  <a:pt x="266700" y="1444625"/>
                  <a:pt x="247650" y="1447800"/>
                </a:cubicBezTo>
                <a:cubicBezTo>
                  <a:pt x="228600" y="1450975"/>
                  <a:pt x="190500" y="1447800"/>
                  <a:pt x="190500" y="1447800"/>
                </a:cubicBezTo>
                <a:cubicBezTo>
                  <a:pt x="169863" y="1447800"/>
                  <a:pt x="147638" y="1446212"/>
                  <a:pt x="123825" y="1447800"/>
                </a:cubicBezTo>
                <a:cubicBezTo>
                  <a:pt x="100012" y="1449388"/>
                  <a:pt x="68262" y="1455738"/>
                  <a:pt x="47625" y="1457325"/>
                </a:cubicBezTo>
                <a:cubicBezTo>
                  <a:pt x="26988" y="1458912"/>
                  <a:pt x="0" y="1457325"/>
                  <a:pt x="0" y="1457325"/>
                </a:cubicBezTo>
                <a:lnTo>
                  <a:pt x="0" y="1457325"/>
                </a:lnTo>
              </a:path>
            </a:pathLst>
          </a:custGeom>
          <a:ln w="38100">
            <a:solidFill>
              <a:srgbClr val="00B0F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sp>
        <p:nvSpPr>
          <p:cNvPr id="96" name="Дуга 95"/>
          <p:cNvSpPr/>
          <p:nvPr/>
        </p:nvSpPr>
        <p:spPr>
          <a:xfrm>
            <a:off x="642910" y="1071546"/>
            <a:ext cx="1928826" cy="1714512"/>
          </a:xfrm>
          <a:prstGeom prst="arc">
            <a:avLst>
              <a:gd name="adj1" fmla="val 19173730"/>
              <a:gd name="adj2" fmla="val 5746457"/>
            </a:avLst>
          </a:prstGeom>
          <a:ln w="19050">
            <a:solidFill>
              <a:srgbClr val="FFFF00"/>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sp>
        <p:nvSpPr>
          <p:cNvPr id="97" name="Дуга 96"/>
          <p:cNvSpPr/>
          <p:nvPr/>
        </p:nvSpPr>
        <p:spPr>
          <a:xfrm>
            <a:off x="857224" y="1071546"/>
            <a:ext cx="1785950" cy="1714512"/>
          </a:xfrm>
          <a:prstGeom prst="arc">
            <a:avLst>
              <a:gd name="adj1" fmla="val 6433010"/>
              <a:gd name="adj2" fmla="val 18000608"/>
            </a:avLst>
          </a:prstGeom>
          <a:ln w="38100">
            <a:solidFill>
              <a:srgbClr val="FFFF00"/>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sp>
        <p:nvSpPr>
          <p:cNvPr id="98" name="Дуга 97"/>
          <p:cNvSpPr/>
          <p:nvPr/>
        </p:nvSpPr>
        <p:spPr>
          <a:xfrm rot="10800000">
            <a:off x="857224" y="4071942"/>
            <a:ext cx="1857388" cy="1714512"/>
          </a:xfrm>
          <a:prstGeom prst="arc">
            <a:avLst>
              <a:gd name="adj1" fmla="val 14846847"/>
              <a:gd name="adj2" fmla="val 6874575"/>
            </a:avLst>
          </a:prstGeom>
          <a:ln w="38100">
            <a:solidFill>
              <a:srgbClr val="FFFF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cxnSp>
        <p:nvCxnSpPr>
          <p:cNvPr id="99" name="Прямая соединительная линия 98"/>
          <p:cNvCxnSpPr/>
          <p:nvPr/>
        </p:nvCxnSpPr>
        <p:spPr>
          <a:xfrm rot="5400000">
            <a:off x="2250265" y="1035827"/>
            <a:ext cx="214314" cy="142876"/>
          </a:xfrm>
          <a:prstGeom prst="line">
            <a:avLst/>
          </a:prstGeom>
          <a:ln w="381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100" name="Прямая соединительная линия 99"/>
          <p:cNvCxnSpPr/>
          <p:nvPr/>
        </p:nvCxnSpPr>
        <p:spPr>
          <a:xfrm rot="5400000">
            <a:off x="1321571" y="2821777"/>
            <a:ext cx="214314" cy="142876"/>
          </a:xfrm>
          <a:prstGeom prst="line">
            <a:avLst/>
          </a:prstGeom>
          <a:ln w="381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102" name="Прямая соединительная линия 101"/>
          <p:cNvCxnSpPr>
            <a:stCxn id="57" idx="4"/>
            <a:endCxn id="56" idx="7"/>
          </p:cNvCxnSpPr>
          <p:nvPr/>
        </p:nvCxnSpPr>
        <p:spPr>
          <a:xfrm rot="5400000">
            <a:off x="1229209" y="1678769"/>
            <a:ext cx="1306808" cy="663866"/>
          </a:xfrm>
          <a:prstGeom prst="line">
            <a:avLst/>
          </a:prstGeom>
          <a:ln w="19050">
            <a:solidFill>
              <a:srgbClr val="FFFF00"/>
            </a:solidFill>
            <a:prstDash val="dash"/>
          </a:ln>
        </p:spPr>
        <p:style>
          <a:lnRef idx="1">
            <a:schemeClr val="accent1"/>
          </a:lnRef>
          <a:fillRef idx="0">
            <a:schemeClr val="accent1"/>
          </a:fillRef>
          <a:effectRef idx="0">
            <a:schemeClr val="accent1"/>
          </a:effectRef>
          <a:fontRef idx="minor">
            <a:schemeClr val="tx1"/>
          </a:fontRef>
        </p:style>
      </p:cxnSp>
      <p:sp>
        <p:nvSpPr>
          <p:cNvPr id="103" name="Дуга 102"/>
          <p:cNvSpPr/>
          <p:nvPr/>
        </p:nvSpPr>
        <p:spPr>
          <a:xfrm>
            <a:off x="1428728" y="3857628"/>
            <a:ext cx="2071702" cy="2143140"/>
          </a:xfrm>
          <a:prstGeom prst="arc">
            <a:avLst>
              <a:gd name="adj1" fmla="val 14194516"/>
              <a:gd name="adj2" fmla="val 7634739"/>
            </a:avLst>
          </a:prstGeom>
          <a:ln w="38100">
            <a:solidFill>
              <a:srgbClr val="FFFF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sp>
        <p:nvSpPr>
          <p:cNvPr id="106" name="Дуга 105"/>
          <p:cNvSpPr/>
          <p:nvPr/>
        </p:nvSpPr>
        <p:spPr>
          <a:xfrm rot="10800000">
            <a:off x="1357290" y="3857628"/>
            <a:ext cx="2071702" cy="2143140"/>
          </a:xfrm>
          <a:prstGeom prst="arc">
            <a:avLst>
              <a:gd name="adj1" fmla="val 18308084"/>
              <a:gd name="adj2" fmla="val 3233584"/>
            </a:avLst>
          </a:prstGeom>
          <a:ln w="19050">
            <a:solidFill>
              <a:srgbClr val="FFFF00"/>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sp>
        <p:nvSpPr>
          <p:cNvPr id="109" name="Полилиния 108"/>
          <p:cNvSpPr/>
          <p:nvPr/>
        </p:nvSpPr>
        <p:spPr>
          <a:xfrm>
            <a:off x="1500166" y="4214818"/>
            <a:ext cx="868363" cy="1468437"/>
          </a:xfrm>
          <a:custGeom>
            <a:avLst/>
            <a:gdLst>
              <a:gd name="connsiteX0" fmla="*/ 849313 w 868363"/>
              <a:gd name="connsiteY0" fmla="*/ 200025 h 1468437"/>
              <a:gd name="connsiteX1" fmla="*/ 773113 w 868363"/>
              <a:gd name="connsiteY1" fmla="*/ 114300 h 1468437"/>
              <a:gd name="connsiteX2" fmla="*/ 715963 w 868363"/>
              <a:gd name="connsiteY2" fmla="*/ 66675 h 1468437"/>
              <a:gd name="connsiteX3" fmla="*/ 668338 w 868363"/>
              <a:gd name="connsiteY3" fmla="*/ 38100 h 1468437"/>
              <a:gd name="connsiteX4" fmla="*/ 630238 w 868363"/>
              <a:gd name="connsiteY4" fmla="*/ 19050 h 1468437"/>
              <a:gd name="connsiteX5" fmla="*/ 573088 w 868363"/>
              <a:gd name="connsiteY5" fmla="*/ 0 h 1468437"/>
              <a:gd name="connsiteX6" fmla="*/ 496888 w 868363"/>
              <a:gd name="connsiteY6" fmla="*/ 19050 h 1468437"/>
              <a:gd name="connsiteX7" fmla="*/ 373063 w 868363"/>
              <a:gd name="connsiteY7" fmla="*/ 38100 h 1468437"/>
              <a:gd name="connsiteX8" fmla="*/ 268288 w 868363"/>
              <a:gd name="connsiteY8" fmla="*/ 76200 h 1468437"/>
              <a:gd name="connsiteX9" fmla="*/ 192088 w 868363"/>
              <a:gd name="connsiteY9" fmla="*/ 142875 h 1468437"/>
              <a:gd name="connsiteX10" fmla="*/ 106363 w 868363"/>
              <a:gd name="connsiteY10" fmla="*/ 342900 h 1468437"/>
              <a:gd name="connsiteX11" fmla="*/ 96838 w 868363"/>
              <a:gd name="connsiteY11" fmla="*/ 361950 h 1468437"/>
              <a:gd name="connsiteX12" fmla="*/ 39688 w 868363"/>
              <a:gd name="connsiteY12" fmla="*/ 428625 h 1468437"/>
              <a:gd name="connsiteX13" fmla="*/ 11113 w 868363"/>
              <a:gd name="connsiteY13" fmla="*/ 514350 h 1468437"/>
              <a:gd name="connsiteX14" fmla="*/ 1588 w 868363"/>
              <a:gd name="connsiteY14" fmla="*/ 561975 h 1468437"/>
              <a:gd name="connsiteX15" fmla="*/ 1588 w 868363"/>
              <a:gd name="connsiteY15" fmla="*/ 723900 h 1468437"/>
              <a:gd name="connsiteX16" fmla="*/ 11113 w 868363"/>
              <a:gd name="connsiteY16" fmla="*/ 828675 h 1468437"/>
              <a:gd name="connsiteX17" fmla="*/ 58738 w 868363"/>
              <a:gd name="connsiteY17" fmla="*/ 923925 h 1468437"/>
              <a:gd name="connsiteX18" fmla="*/ 125413 w 868363"/>
              <a:gd name="connsiteY18" fmla="*/ 1095375 h 1468437"/>
              <a:gd name="connsiteX19" fmla="*/ 182563 w 868363"/>
              <a:gd name="connsiteY19" fmla="*/ 1257300 h 1468437"/>
              <a:gd name="connsiteX20" fmla="*/ 287338 w 868363"/>
              <a:gd name="connsiteY20" fmla="*/ 1343025 h 1468437"/>
              <a:gd name="connsiteX21" fmla="*/ 468313 w 868363"/>
              <a:gd name="connsiteY21" fmla="*/ 1419225 h 1468437"/>
              <a:gd name="connsiteX22" fmla="*/ 677863 w 868363"/>
              <a:gd name="connsiteY22" fmla="*/ 1466850 h 1468437"/>
              <a:gd name="connsiteX23" fmla="*/ 763588 w 868363"/>
              <a:gd name="connsiteY23" fmla="*/ 1409700 h 1468437"/>
              <a:gd name="connsiteX24" fmla="*/ 839788 w 868363"/>
              <a:gd name="connsiteY24" fmla="*/ 1333500 h 1468437"/>
              <a:gd name="connsiteX25" fmla="*/ 868363 w 868363"/>
              <a:gd name="connsiteY25" fmla="*/ 1276350 h 1468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68363" h="1468437">
                <a:moveTo>
                  <a:pt x="849313" y="200025"/>
                </a:moveTo>
                <a:cubicBezTo>
                  <a:pt x="822325" y="168275"/>
                  <a:pt x="795338" y="136525"/>
                  <a:pt x="773113" y="114300"/>
                </a:cubicBezTo>
                <a:cubicBezTo>
                  <a:pt x="750888" y="92075"/>
                  <a:pt x="733426" y="79375"/>
                  <a:pt x="715963" y="66675"/>
                </a:cubicBezTo>
                <a:cubicBezTo>
                  <a:pt x="698501" y="53975"/>
                  <a:pt x="682625" y="46037"/>
                  <a:pt x="668338" y="38100"/>
                </a:cubicBezTo>
                <a:cubicBezTo>
                  <a:pt x="654051" y="30163"/>
                  <a:pt x="646113" y="25400"/>
                  <a:pt x="630238" y="19050"/>
                </a:cubicBezTo>
                <a:cubicBezTo>
                  <a:pt x="614363" y="12700"/>
                  <a:pt x="595313" y="0"/>
                  <a:pt x="573088" y="0"/>
                </a:cubicBezTo>
                <a:cubicBezTo>
                  <a:pt x="550863" y="0"/>
                  <a:pt x="530226" y="12700"/>
                  <a:pt x="496888" y="19050"/>
                </a:cubicBezTo>
                <a:cubicBezTo>
                  <a:pt x="463551" y="25400"/>
                  <a:pt x="411163" y="28575"/>
                  <a:pt x="373063" y="38100"/>
                </a:cubicBezTo>
                <a:cubicBezTo>
                  <a:pt x="334963" y="47625"/>
                  <a:pt x="298450" y="58738"/>
                  <a:pt x="268288" y="76200"/>
                </a:cubicBezTo>
                <a:cubicBezTo>
                  <a:pt x="238126" y="93662"/>
                  <a:pt x="219076" y="98425"/>
                  <a:pt x="192088" y="142875"/>
                </a:cubicBezTo>
                <a:cubicBezTo>
                  <a:pt x="165100" y="187325"/>
                  <a:pt x="122238" y="306388"/>
                  <a:pt x="106363" y="342900"/>
                </a:cubicBezTo>
                <a:cubicBezTo>
                  <a:pt x="90488" y="379413"/>
                  <a:pt x="107951" y="347663"/>
                  <a:pt x="96838" y="361950"/>
                </a:cubicBezTo>
                <a:cubicBezTo>
                  <a:pt x="85726" y="376238"/>
                  <a:pt x="53975" y="403225"/>
                  <a:pt x="39688" y="428625"/>
                </a:cubicBezTo>
                <a:cubicBezTo>
                  <a:pt x="25401" y="454025"/>
                  <a:pt x="17463" y="492125"/>
                  <a:pt x="11113" y="514350"/>
                </a:cubicBezTo>
                <a:cubicBezTo>
                  <a:pt x="4763" y="536575"/>
                  <a:pt x="3176" y="527050"/>
                  <a:pt x="1588" y="561975"/>
                </a:cubicBezTo>
                <a:cubicBezTo>
                  <a:pt x="0" y="596900"/>
                  <a:pt x="1" y="679450"/>
                  <a:pt x="1588" y="723900"/>
                </a:cubicBezTo>
                <a:cubicBezTo>
                  <a:pt x="3176" y="768350"/>
                  <a:pt x="1588" y="795338"/>
                  <a:pt x="11113" y="828675"/>
                </a:cubicBezTo>
                <a:cubicBezTo>
                  <a:pt x="20638" y="862013"/>
                  <a:pt x="39688" y="879475"/>
                  <a:pt x="58738" y="923925"/>
                </a:cubicBezTo>
                <a:cubicBezTo>
                  <a:pt x="77788" y="968375"/>
                  <a:pt x="104776" y="1039813"/>
                  <a:pt x="125413" y="1095375"/>
                </a:cubicBezTo>
                <a:cubicBezTo>
                  <a:pt x="146051" y="1150938"/>
                  <a:pt x="155576" y="1216025"/>
                  <a:pt x="182563" y="1257300"/>
                </a:cubicBezTo>
                <a:cubicBezTo>
                  <a:pt x="209550" y="1298575"/>
                  <a:pt x="239713" y="1316038"/>
                  <a:pt x="287338" y="1343025"/>
                </a:cubicBezTo>
                <a:cubicBezTo>
                  <a:pt x="334963" y="1370012"/>
                  <a:pt x="403226" y="1398588"/>
                  <a:pt x="468313" y="1419225"/>
                </a:cubicBezTo>
                <a:cubicBezTo>
                  <a:pt x="533400" y="1439862"/>
                  <a:pt x="628651" y="1468437"/>
                  <a:pt x="677863" y="1466850"/>
                </a:cubicBezTo>
                <a:cubicBezTo>
                  <a:pt x="727075" y="1465263"/>
                  <a:pt x="736601" y="1431925"/>
                  <a:pt x="763588" y="1409700"/>
                </a:cubicBezTo>
                <a:cubicBezTo>
                  <a:pt x="790575" y="1387475"/>
                  <a:pt x="822326" y="1355725"/>
                  <a:pt x="839788" y="1333500"/>
                </a:cubicBezTo>
                <a:cubicBezTo>
                  <a:pt x="857250" y="1311275"/>
                  <a:pt x="862806" y="1293812"/>
                  <a:pt x="868363" y="1276350"/>
                </a:cubicBezTo>
              </a:path>
            </a:pathLst>
          </a:custGeom>
          <a:ln w="19050">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sp>
        <p:nvSpPr>
          <p:cNvPr id="110" name="Полилиния 109"/>
          <p:cNvSpPr/>
          <p:nvPr/>
        </p:nvSpPr>
        <p:spPr>
          <a:xfrm>
            <a:off x="2214546" y="4500570"/>
            <a:ext cx="173037" cy="981075"/>
          </a:xfrm>
          <a:custGeom>
            <a:avLst/>
            <a:gdLst>
              <a:gd name="connsiteX0" fmla="*/ 173037 w 173037"/>
              <a:gd name="connsiteY0" fmla="*/ 0 h 981075"/>
              <a:gd name="connsiteX1" fmla="*/ 115887 w 173037"/>
              <a:gd name="connsiteY1" fmla="*/ 66675 h 981075"/>
              <a:gd name="connsiteX2" fmla="*/ 77787 w 173037"/>
              <a:gd name="connsiteY2" fmla="*/ 104775 h 981075"/>
              <a:gd name="connsiteX3" fmla="*/ 49212 w 173037"/>
              <a:gd name="connsiteY3" fmla="*/ 257175 h 981075"/>
              <a:gd name="connsiteX4" fmla="*/ 30162 w 173037"/>
              <a:gd name="connsiteY4" fmla="*/ 295275 h 981075"/>
              <a:gd name="connsiteX5" fmla="*/ 1587 w 173037"/>
              <a:gd name="connsiteY5" fmla="*/ 409575 h 981075"/>
              <a:gd name="connsiteX6" fmla="*/ 20637 w 173037"/>
              <a:gd name="connsiteY6" fmla="*/ 571500 h 981075"/>
              <a:gd name="connsiteX7" fmla="*/ 20637 w 173037"/>
              <a:gd name="connsiteY7" fmla="*/ 581025 h 981075"/>
              <a:gd name="connsiteX8" fmla="*/ 39687 w 173037"/>
              <a:gd name="connsiteY8" fmla="*/ 666750 h 981075"/>
              <a:gd name="connsiteX9" fmla="*/ 77787 w 173037"/>
              <a:gd name="connsiteY9" fmla="*/ 742950 h 981075"/>
              <a:gd name="connsiteX10" fmla="*/ 115887 w 173037"/>
              <a:gd name="connsiteY10" fmla="*/ 847725 h 981075"/>
              <a:gd name="connsiteX11" fmla="*/ 153987 w 173037"/>
              <a:gd name="connsiteY11" fmla="*/ 904875 h 981075"/>
              <a:gd name="connsiteX12" fmla="*/ 173037 w 173037"/>
              <a:gd name="connsiteY12" fmla="*/ 981075 h 981075"/>
              <a:gd name="connsiteX13" fmla="*/ 173037 w 173037"/>
              <a:gd name="connsiteY13" fmla="*/ 981075 h 981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3037" h="981075">
                <a:moveTo>
                  <a:pt x="173037" y="0"/>
                </a:moveTo>
                <a:cubicBezTo>
                  <a:pt x="152399" y="24606"/>
                  <a:pt x="131762" y="49213"/>
                  <a:pt x="115887" y="66675"/>
                </a:cubicBezTo>
                <a:cubicBezTo>
                  <a:pt x="100012" y="84137"/>
                  <a:pt x="88899" y="73025"/>
                  <a:pt x="77787" y="104775"/>
                </a:cubicBezTo>
                <a:cubicBezTo>
                  <a:pt x="66675" y="136525"/>
                  <a:pt x="57149" y="225425"/>
                  <a:pt x="49212" y="257175"/>
                </a:cubicBezTo>
                <a:cubicBezTo>
                  <a:pt x="41275" y="288925"/>
                  <a:pt x="38099" y="269875"/>
                  <a:pt x="30162" y="295275"/>
                </a:cubicBezTo>
                <a:cubicBezTo>
                  <a:pt x="22225" y="320675"/>
                  <a:pt x="3174" y="363538"/>
                  <a:pt x="1587" y="409575"/>
                </a:cubicBezTo>
                <a:cubicBezTo>
                  <a:pt x="0" y="455612"/>
                  <a:pt x="17462" y="542925"/>
                  <a:pt x="20637" y="571500"/>
                </a:cubicBezTo>
                <a:cubicBezTo>
                  <a:pt x="23812" y="600075"/>
                  <a:pt x="17462" y="565150"/>
                  <a:pt x="20637" y="581025"/>
                </a:cubicBezTo>
                <a:cubicBezTo>
                  <a:pt x="23812" y="596900"/>
                  <a:pt x="30162" y="639763"/>
                  <a:pt x="39687" y="666750"/>
                </a:cubicBezTo>
                <a:cubicBezTo>
                  <a:pt x="49212" y="693737"/>
                  <a:pt x="65087" y="712788"/>
                  <a:pt x="77787" y="742950"/>
                </a:cubicBezTo>
                <a:cubicBezTo>
                  <a:pt x="90487" y="773113"/>
                  <a:pt x="103187" y="820738"/>
                  <a:pt x="115887" y="847725"/>
                </a:cubicBezTo>
                <a:cubicBezTo>
                  <a:pt x="128587" y="874712"/>
                  <a:pt x="144462" y="882650"/>
                  <a:pt x="153987" y="904875"/>
                </a:cubicBezTo>
                <a:cubicBezTo>
                  <a:pt x="163512" y="927100"/>
                  <a:pt x="173037" y="981075"/>
                  <a:pt x="173037" y="981075"/>
                </a:cubicBezTo>
                <a:lnTo>
                  <a:pt x="173037" y="981075"/>
                </a:lnTo>
              </a:path>
            </a:pathLst>
          </a:cu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sp>
        <p:nvSpPr>
          <p:cNvPr id="77" name="Овал 76"/>
          <p:cNvSpPr/>
          <p:nvPr/>
        </p:nvSpPr>
        <p:spPr>
          <a:xfrm>
            <a:off x="857224" y="4071942"/>
            <a:ext cx="1714512" cy="1714512"/>
          </a:xfrm>
          <a:prstGeom prst="ellipse">
            <a:avLst/>
          </a:prstGeom>
          <a:noFill/>
          <a:ln w="38100">
            <a:solidFill>
              <a:srgbClr val="FFFF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9" name="Овал 78"/>
          <p:cNvSpPr/>
          <p:nvPr/>
        </p:nvSpPr>
        <p:spPr>
          <a:xfrm>
            <a:off x="1142976" y="4429132"/>
            <a:ext cx="1071570" cy="1000132"/>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 xmlns:p14="http://schemas.microsoft.com/office/powerpoint/2007/7/12/main" val="32123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2000"/>
                                        <p:tgtEl>
                                          <p:spTgt spid="39"/>
                                        </p:tgtEl>
                                      </p:cBhvr>
                                    </p:animEffect>
                                    <p:set>
                                      <p:cBhvr>
                                        <p:cTn id="7" dur="1" fill="hold">
                                          <p:stCondLst>
                                            <p:cond delay="1999"/>
                                          </p:stCondLst>
                                        </p:cTn>
                                        <p:tgtEl>
                                          <p:spTgt spid="3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6"/>
                                        </p:tgtEl>
                                        <p:attrNameLst>
                                          <p:attrName>style.visibility</p:attrName>
                                        </p:attrNameLst>
                                      </p:cBhvr>
                                      <p:to>
                                        <p:strVal val="visible"/>
                                      </p:to>
                                    </p:set>
                                    <p:animEffect transition="in" filter="fade">
                                      <p:cBhvr>
                                        <p:cTn id="12" dur="2000"/>
                                        <p:tgtEl>
                                          <p:spTgt spid="9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2000"/>
                                        <p:tgtEl>
                                          <p:spTgt spid="48"/>
                                        </p:tgtEl>
                                      </p:cBhvr>
                                    </p:animEffect>
                                    <p:set>
                                      <p:cBhvr>
                                        <p:cTn id="17" dur="1" fill="hold">
                                          <p:stCondLst>
                                            <p:cond delay="1999"/>
                                          </p:stCondLst>
                                        </p:cTn>
                                        <p:tgtEl>
                                          <p:spTgt spid="4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99"/>
                                        </p:tgtEl>
                                        <p:attrNameLst>
                                          <p:attrName>style.visibility</p:attrName>
                                        </p:attrNameLst>
                                      </p:cBhvr>
                                      <p:to>
                                        <p:strVal val="visible"/>
                                      </p:to>
                                    </p:set>
                                    <p:animEffect transition="in" filter="fade">
                                      <p:cBhvr>
                                        <p:cTn id="22" dur="2000"/>
                                        <p:tgtEl>
                                          <p:spTgt spid="99"/>
                                        </p:tgtEl>
                                      </p:cBhvr>
                                    </p:animEffect>
                                  </p:childTnLst>
                                </p:cTn>
                              </p:par>
                              <p:par>
                                <p:cTn id="23" presetID="10" presetClass="entr" presetSubtype="0" fill="hold" nodeType="withEffect">
                                  <p:stCondLst>
                                    <p:cond delay="0"/>
                                  </p:stCondLst>
                                  <p:childTnLst>
                                    <p:set>
                                      <p:cBhvr>
                                        <p:cTn id="24" dur="1" fill="hold">
                                          <p:stCondLst>
                                            <p:cond delay="0"/>
                                          </p:stCondLst>
                                        </p:cTn>
                                        <p:tgtEl>
                                          <p:spTgt spid="100"/>
                                        </p:tgtEl>
                                        <p:attrNameLst>
                                          <p:attrName>style.visibility</p:attrName>
                                        </p:attrNameLst>
                                      </p:cBhvr>
                                      <p:to>
                                        <p:strVal val="visible"/>
                                      </p:to>
                                    </p:set>
                                    <p:animEffect transition="in" filter="fade">
                                      <p:cBhvr>
                                        <p:cTn id="25" dur="2000"/>
                                        <p:tgtEl>
                                          <p:spTgt spid="100"/>
                                        </p:tgtEl>
                                      </p:cBhvr>
                                    </p:animEffect>
                                  </p:childTnLst>
                                </p:cTn>
                              </p:par>
                              <p:par>
                                <p:cTn id="26" presetID="10" presetClass="entr" presetSubtype="0" fill="hold" nodeType="withEffect">
                                  <p:stCondLst>
                                    <p:cond delay="0"/>
                                  </p:stCondLst>
                                  <p:childTnLst>
                                    <p:set>
                                      <p:cBhvr>
                                        <p:cTn id="27" dur="1" fill="hold">
                                          <p:stCondLst>
                                            <p:cond delay="0"/>
                                          </p:stCondLst>
                                        </p:cTn>
                                        <p:tgtEl>
                                          <p:spTgt spid="102"/>
                                        </p:tgtEl>
                                        <p:attrNameLst>
                                          <p:attrName>style.visibility</p:attrName>
                                        </p:attrNameLst>
                                      </p:cBhvr>
                                      <p:to>
                                        <p:strVal val="visible"/>
                                      </p:to>
                                    </p:set>
                                    <p:animEffect transition="in" filter="fade">
                                      <p:cBhvr>
                                        <p:cTn id="28" dur="2000"/>
                                        <p:tgtEl>
                                          <p:spTgt spid="10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97"/>
                                        </p:tgtEl>
                                        <p:attrNameLst>
                                          <p:attrName>style.visibility</p:attrName>
                                        </p:attrNameLst>
                                      </p:cBhvr>
                                      <p:to>
                                        <p:strVal val="visible"/>
                                      </p:to>
                                    </p:set>
                                    <p:animEffect transition="in" filter="fade">
                                      <p:cBhvr>
                                        <p:cTn id="31" dur="2000"/>
                                        <p:tgtEl>
                                          <p:spTgt spid="97"/>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xit" presetSubtype="0" fill="hold" grpId="0" nodeType="clickEffect">
                                  <p:stCondLst>
                                    <p:cond delay="0"/>
                                  </p:stCondLst>
                                  <p:childTnLst>
                                    <p:animEffect transition="out" filter="fade">
                                      <p:cBhvr>
                                        <p:cTn id="35" dur="2000"/>
                                        <p:tgtEl>
                                          <p:spTgt spid="93"/>
                                        </p:tgtEl>
                                      </p:cBhvr>
                                    </p:animEffect>
                                    <p:set>
                                      <p:cBhvr>
                                        <p:cTn id="36" dur="1" fill="hold">
                                          <p:stCondLst>
                                            <p:cond delay="1999"/>
                                          </p:stCondLst>
                                        </p:cTn>
                                        <p:tgtEl>
                                          <p:spTgt spid="93"/>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109"/>
                                        </p:tgtEl>
                                        <p:attrNameLst>
                                          <p:attrName>style.visibility</p:attrName>
                                        </p:attrNameLst>
                                      </p:cBhvr>
                                      <p:to>
                                        <p:strVal val="visible"/>
                                      </p:to>
                                    </p:set>
                                    <p:animEffect transition="in" filter="fade">
                                      <p:cBhvr>
                                        <p:cTn id="41" dur="2000"/>
                                        <p:tgtEl>
                                          <p:spTgt spid="109"/>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xit" presetSubtype="0" fill="hold" grpId="0" nodeType="clickEffect">
                                  <p:stCondLst>
                                    <p:cond delay="0"/>
                                  </p:stCondLst>
                                  <p:childTnLst>
                                    <p:animEffect transition="out" filter="fade">
                                      <p:cBhvr>
                                        <p:cTn id="45" dur="2000"/>
                                        <p:tgtEl>
                                          <p:spTgt spid="53"/>
                                        </p:tgtEl>
                                      </p:cBhvr>
                                    </p:animEffect>
                                    <p:set>
                                      <p:cBhvr>
                                        <p:cTn id="46" dur="1" fill="hold">
                                          <p:stCondLst>
                                            <p:cond delay="1999"/>
                                          </p:stCondLst>
                                        </p:cTn>
                                        <p:tgtEl>
                                          <p:spTgt spid="53"/>
                                        </p:tgtEl>
                                        <p:attrNameLst>
                                          <p:attrName>style.visibility</p:attrName>
                                        </p:attrNameLst>
                                      </p:cBhvr>
                                      <p:to>
                                        <p:strVal val="hidden"/>
                                      </p:to>
                                    </p:se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103"/>
                                        </p:tgtEl>
                                        <p:attrNameLst>
                                          <p:attrName>style.visibility</p:attrName>
                                        </p:attrNameLst>
                                      </p:cBhvr>
                                      <p:to>
                                        <p:strVal val="visible"/>
                                      </p:to>
                                    </p:set>
                                    <p:animEffect transition="in" filter="fade">
                                      <p:cBhvr>
                                        <p:cTn id="51" dur="2000"/>
                                        <p:tgtEl>
                                          <p:spTgt spid="103"/>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06"/>
                                        </p:tgtEl>
                                        <p:attrNameLst>
                                          <p:attrName>style.visibility</p:attrName>
                                        </p:attrNameLst>
                                      </p:cBhvr>
                                      <p:to>
                                        <p:strVal val="visible"/>
                                      </p:to>
                                    </p:set>
                                    <p:animEffect transition="in" filter="fade">
                                      <p:cBhvr>
                                        <p:cTn id="54" dur="2000"/>
                                        <p:tgtEl>
                                          <p:spTgt spid="106"/>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xit" presetSubtype="0" fill="hold" grpId="0" nodeType="clickEffect">
                                  <p:stCondLst>
                                    <p:cond delay="0"/>
                                  </p:stCondLst>
                                  <p:childTnLst>
                                    <p:animEffect transition="out" filter="fade">
                                      <p:cBhvr>
                                        <p:cTn id="58" dur="2000"/>
                                        <p:tgtEl>
                                          <p:spTgt spid="47"/>
                                        </p:tgtEl>
                                      </p:cBhvr>
                                    </p:animEffect>
                                    <p:set>
                                      <p:cBhvr>
                                        <p:cTn id="59" dur="1" fill="hold">
                                          <p:stCondLst>
                                            <p:cond delay="1999"/>
                                          </p:stCondLst>
                                        </p:cTn>
                                        <p:tgtEl>
                                          <p:spTgt spid="47"/>
                                        </p:tgtEl>
                                        <p:attrNameLst>
                                          <p:attrName>style.visibility</p:attrName>
                                        </p:attrNameLst>
                                      </p:cBhvr>
                                      <p:to>
                                        <p:strVal val="hidden"/>
                                      </p:to>
                                    </p:se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grpId="0" nodeType="clickEffect">
                                  <p:stCondLst>
                                    <p:cond delay="0"/>
                                  </p:stCondLst>
                                  <p:childTnLst>
                                    <p:set>
                                      <p:cBhvr>
                                        <p:cTn id="63" dur="1" fill="hold">
                                          <p:stCondLst>
                                            <p:cond delay="0"/>
                                          </p:stCondLst>
                                        </p:cTn>
                                        <p:tgtEl>
                                          <p:spTgt spid="98"/>
                                        </p:tgtEl>
                                        <p:attrNameLst>
                                          <p:attrName>style.visibility</p:attrName>
                                        </p:attrNameLst>
                                      </p:cBhvr>
                                      <p:to>
                                        <p:strVal val="visible"/>
                                      </p:to>
                                    </p:set>
                                    <p:animEffect transition="in" filter="fade">
                                      <p:cBhvr>
                                        <p:cTn id="64" dur="2000"/>
                                        <p:tgtEl>
                                          <p:spTgt spid="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7" grpId="0" animBg="1"/>
      <p:bldP spid="53" grpId="0" animBg="1"/>
      <p:bldP spid="93" grpId="0" animBg="1"/>
      <p:bldP spid="96" grpId="0" animBg="1"/>
      <p:bldP spid="97" grpId="0" animBg="1"/>
      <p:bldP spid="98" grpId="0" animBg="1"/>
      <p:bldP spid="103" grpId="0" animBg="1"/>
      <p:bldP spid="106" grpId="0" animBg="1"/>
      <p:bldP spid="10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Rectangle 2"/>
          <p:cNvSpPr txBox="1">
            <a:spLocks noChangeArrowheads="1"/>
          </p:cNvSpPr>
          <p:nvPr/>
        </p:nvSpPr>
        <p:spPr>
          <a:xfrm>
            <a:off x="1857356" y="785794"/>
            <a:ext cx="7072362" cy="4608512"/>
          </a:xfrm>
          <a:prstGeom prst="rect">
            <a:avLst/>
          </a:prstGeom>
        </p:spPr>
        <p:txBody>
          <a:bodyPr vert="horz" lIns="91440" tIns="45720" rIns="91440" bIns="45720" rtlCol="0">
            <a:normAutofit/>
          </a:bodyPr>
          <a:lstStyle/>
          <a:p>
            <a:pPr marL="342900" marR="0" lvl="0" indent="-342900" algn="ctr" defTabSz="914400" rtl="0" eaLnBrk="1" fontAlgn="auto" latinLnBrk="0" hangingPunct="1">
              <a:lnSpc>
                <a:spcPct val="100000"/>
              </a:lnSpc>
              <a:spcBef>
                <a:spcPct val="20000"/>
              </a:spcBef>
              <a:spcAft>
                <a:spcPts val="0"/>
              </a:spcAft>
              <a:buClrTx/>
              <a:buSzTx/>
              <a:tabLst/>
              <a:defRPr/>
            </a:pPr>
            <a:r>
              <a:rPr kumimoji="0" lang="ru-RU" sz="4800" b="0" i="0" u="none" strike="noStrike" kern="1200" cap="none" spc="0" normalizeH="0" baseline="0" noProof="0" dirty="0" smtClean="0">
                <a:ln>
                  <a:noFill/>
                </a:ln>
                <a:solidFill>
                  <a:srgbClr val="FC2110"/>
                </a:solidFill>
                <a:effectLst/>
                <a:uLnTx/>
                <a:uFillTx/>
                <a:latin typeface="+mn-lt"/>
                <a:ea typeface="+mn-ea"/>
                <a:cs typeface="+mn-cs"/>
              </a:rPr>
              <a:t>Взаимное пересечение поверхностей </a:t>
            </a:r>
            <a:endParaRPr kumimoji="0" lang="en-US" sz="4800" b="0" i="0" u="none" strike="noStrike" kern="1200" cap="none" spc="0" normalizeH="0" baseline="0" noProof="0" dirty="0" smtClean="0">
              <a:ln>
                <a:noFill/>
              </a:ln>
              <a:solidFill>
                <a:srgbClr val="FC2110"/>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tabLst/>
              <a:defRPr/>
            </a:pPr>
            <a:endParaRPr kumimoji="0" lang="ru-RU" sz="4800" b="0" i="0" u="none" strike="noStrike" kern="1200" cap="none" spc="0" normalizeH="0" baseline="0" noProof="0" dirty="0" smtClean="0">
              <a:ln>
                <a:noFill/>
              </a:ln>
              <a:solidFill>
                <a:srgbClr val="FC2110"/>
              </a:solidFill>
              <a:effectLst/>
              <a:uLnTx/>
              <a:uFillTx/>
              <a:latin typeface="+mn-lt"/>
              <a:ea typeface="+mn-ea"/>
              <a:cs typeface="+mn-cs"/>
            </a:endParaRPr>
          </a:p>
          <a:p>
            <a:pPr marL="342900" marR="0" lvl="0" indent="-342900" algn="ctr" defTabSz="914400" rtl="0" eaLnBrk="1" fontAlgn="auto" latinLnBrk="0" hangingPunct="1">
              <a:lnSpc>
                <a:spcPct val="100000"/>
              </a:lnSpc>
              <a:spcBef>
                <a:spcPct val="20000"/>
              </a:spcBef>
              <a:spcAft>
                <a:spcPts val="0"/>
              </a:spcAft>
              <a:buClrTx/>
              <a:buSzTx/>
              <a:tabLst/>
              <a:defRPr/>
            </a:pPr>
            <a:r>
              <a:rPr lang="ru-RU" sz="5400" b="1" i="1" dirty="0" smtClean="0">
                <a:solidFill>
                  <a:srgbClr val="FC2110"/>
                </a:solidFill>
              </a:rPr>
              <a:t>Способ</a:t>
            </a:r>
            <a:r>
              <a:rPr kumimoji="0" lang="ru-RU" sz="5400" b="1" i="1" u="none" strike="noStrike" kern="1200" cap="none" spc="0" normalizeH="0" baseline="0" noProof="0" dirty="0" smtClean="0">
                <a:ln>
                  <a:noFill/>
                </a:ln>
                <a:solidFill>
                  <a:srgbClr val="FC2110"/>
                </a:solidFill>
                <a:effectLst/>
                <a:uLnTx/>
                <a:uFillTx/>
                <a:latin typeface="+mn-lt"/>
                <a:ea typeface="+mn-ea"/>
                <a:cs typeface="+mn-cs"/>
              </a:rPr>
              <a:t> секущих сфер</a:t>
            </a:r>
            <a:endParaRPr kumimoji="0" lang="ru-RU" sz="5400" b="1" i="1" u="none" strike="noStrike" kern="1200" cap="none" spc="0" normalizeH="0" baseline="0" noProof="0" dirty="0">
              <a:ln>
                <a:noFill/>
              </a:ln>
              <a:solidFill>
                <a:srgbClr val="FC2110"/>
              </a:solidFill>
              <a:effectLst/>
              <a:uLnTx/>
              <a:uFillTx/>
              <a:latin typeface="+mn-lt"/>
              <a:ea typeface="+mn-ea"/>
              <a:cs typeface="+mn-cs"/>
            </a:endParaRPr>
          </a:p>
        </p:txBody>
      </p:sp>
    </p:spTree>
    <p:extLst>
      <p:ext uri="{BB962C8B-B14F-4D97-AF65-F5344CB8AC3E}">
        <p14:creationId xmlns:p14="http://schemas.microsoft.com/office/powerpoint/2010/main" xmlns="" val="19947375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wd">
                                    <p:tmAbs val="300"/>
                                  </p:iterate>
                                  <p:childTnLst>
                                    <p:set>
                                      <p:cBhvr>
                                        <p:cTn id="6" dur="1" fill="hold">
                                          <p:stCondLst>
                                            <p:cond delay="299"/>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iterate type="wd">
                                    <p:tmAbs val="300"/>
                                  </p:iterate>
                                  <p:childTnLst>
                                    <p:set>
                                      <p:cBhvr>
                                        <p:cTn id="10" dur="1" fill="hold">
                                          <p:stCondLst>
                                            <p:cond delay="299"/>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bldLvl="3"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274638"/>
            <a:ext cx="8363272" cy="6034682"/>
          </a:xfrm>
        </p:spPr>
        <p:txBody>
          <a:bodyPr>
            <a:normAutofit/>
          </a:bodyPr>
          <a:lstStyle/>
          <a:p>
            <a:r>
              <a:rPr lang="ru-RU" sz="4000" b="1" u="sng" dirty="0" smtClean="0">
                <a:solidFill>
                  <a:srgbClr val="C00000"/>
                </a:solidFill>
              </a:rPr>
              <a:t>Взаимное пересечение поверхностей </a:t>
            </a:r>
            <a:r>
              <a:rPr lang="ru-RU" sz="3600" b="1" dirty="0" smtClean="0">
                <a:solidFill>
                  <a:srgbClr val="C00000"/>
                </a:solidFill>
              </a:rPr>
              <a:t/>
            </a:r>
            <a:br>
              <a:rPr lang="ru-RU" sz="3600" b="1" dirty="0" smtClean="0">
                <a:solidFill>
                  <a:srgbClr val="C00000"/>
                </a:solidFill>
              </a:rPr>
            </a:br>
            <a:r>
              <a:rPr lang="ru-RU" sz="3600" b="1" dirty="0" smtClean="0"/>
              <a:t/>
            </a:r>
            <a:br>
              <a:rPr lang="ru-RU" sz="3600" b="1" dirty="0" smtClean="0"/>
            </a:br>
            <a:r>
              <a:rPr lang="ru-RU" sz="3200" i="1" dirty="0" smtClean="0">
                <a:solidFill>
                  <a:srgbClr val="0070C0"/>
                </a:solidFill>
              </a:rPr>
              <a:t> </a:t>
            </a:r>
            <a:r>
              <a:rPr lang="ru-RU" sz="3200" b="1" dirty="0" smtClean="0">
                <a:solidFill>
                  <a:srgbClr val="0070C0"/>
                </a:solidFill>
              </a:rPr>
              <a:t>Вид линии пересечения зависит от сочетаний пересекающихся поверхностей</a:t>
            </a:r>
            <a:r>
              <a:rPr lang="ru-RU" sz="3600" dirty="0" smtClean="0"/>
              <a:t/>
            </a:r>
            <a:br>
              <a:rPr lang="ru-RU" sz="3600" dirty="0" smtClean="0"/>
            </a:br>
            <a:r>
              <a:rPr lang="ru-RU" sz="2200" b="1" dirty="0" smtClean="0"/>
              <a:t/>
            </a:r>
            <a:br>
              <a:rPr lang="ru-RU" sz="2200" b="1" dirty="0" smtClean="0"/>
            </a:br>
            <a:r>
              <a:rPr lang="ru-RU" sz="2200" b="1" dirty="0" smtClean="0"/>
              <a:t/>
            </a:r>
            <a:br>
              <a:rPr lang="ru-RU" sz="2200" b="1" dirty="0" smtClean="0"/>
            </a:br>
            <a:r>
              <a:rPr lang="ru-RU" sz="3600" dirty="0" smtClean="0"/>
              <a:t/>
            </a:r>
            <a:br>
              <a:rPr lang="ru-RU" sz="3600" dirty="0" smtClean="0"/>
            </a:br>
            <a:r>
              <a:rPr lang="ru-RU" sz="3600" dirty="0" smtClean="0"/>
              <a:t> </a:t>
            </a:r>
            <a:r>
              <a:rPr lang="ru-RU" sz="3600" b="1" dirty="0" smtClean="0">
                <a:solidFill>
                  <a:srgbClr val="C00000"/>
                </a:solidFill>
              </a:rPr>
              <a:t/>
            </a:r>
            <a:br>
              <a:rPr lang="ru-RU" sz="3600" b="1" dirty="0" smtClean="0">
                <a:solidFill>
                  <a:srgbClr val="C00000"/>
                </a:solidFill>
              </a:rPr>
            </a:br>
            <a:endParaRPr lang="ru-RU" sz="3600" dirty="0"/>
          </a:p>
        </p:txBody>
      </p:sp>
    </p:spTree>
    <p:extLst>
      <p:ext uri="{BB962C8B-B14F-4D97-AF65-F5344CB8AC3E}">
        <p14:creationId xmlns="" xmlns:p14="http://schemas.microsoft.com/office/powerpoint/2007/7/12/main" val="34328248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a:srcRect r="426" b="92639"/>
          <a:stretch>
            <a:fillRect/>
          </a:stretch>
        </p:blipFill>
        <p:spPr bwMode="auto">
          <a:xfrm>
            <a:off x="247619" y="0"/>
            <a:ext cx="8896381" cy="480993"/>
          </a:xfrm>
          <a:prstGeom prst="rect">
            <a:avLst/>
          </a:prstGeom>
          <a:noFill/>
          <a:ln w="9525">
            <a:noFill/>
            <a:miter lim="800000"/>
            <a:headEnd/>
            <a:tailEnd/>
          </a:ln>
          <a:effectLst/>
        </p:spPr>
      </p:pic>
      <p:sp>
        <p:nvSpPr>
          <p:cNvPr id="6" name="TextBox 5"/>
          <p:cNvSpPr txBox="1"/>
          <p:nvPr/>
        </p:nvSpPr>
        <p:spPr>
          <a:xfrm>
            <a:off x="357158" y="500042"/>
            <a:ext cx="8501122" cy="923330"/>
          </a:xfrm>
          <a:prstGeom prst="rect">
            <a:avLst/>
          </a:prstGeom>
          <a:solidFill>
            <a:schemeClr val="bg1"/>
          </a:solidFill>
        </p:spPr>
        <p:txBody>
          <a:bodyPr wrap="square" rtlCol="0">
            <a:spAutoFit/>
          </a:bodyPr>
          <a:lstStyle/>
          <a:p>
            <a:r>
              <a:rPr lang="ru-RU" dirty="0" smtClean="0">
                <a:solidFill>
                  <a:srgbClr val="FF0000"/>
                </a:solidFill>
              </a:rPr>
              <a:t>Теорема 1. </a:t>
            </a:r>
            <a:r>
              <a:rPr lang="ru-RU" dirty="0" smtClean="0">
                <a:solidFill>
                  <a:srgbClr val="002060"/>
                </a:solidFill>
              </a:rPr>
              <a:t>Если две квадрики пересекаются по одной плоской кривой, то существует и другая плоская кривая, по которой они пересекаются. </a:t>
            </a:r>
            <a:endParaRPr lang="ru-RU" dirty="0" smtClean="0">
              <a:solidFill>
                <a:srgbClr val="FF0000"/>
              </a:solidFill>
            </a:endParaRPr>
          </a:p>
          <a:p>
            <a:endParaRPr lang="ru-RU" dirty="0"/>
          </a:p>
        </p:txBody>
      </p:sp>
      <p:pic>
        <p:nvPicPr>
          <p:cNvPr id="7" name="Picture 1"/>
          <p:cNvPicPr>
            <a:picLocks noChangeAspect="1" noChangeArrowheads="1"/>
          </p:cNvPicPr>
          <p:nvPr/>
        </p:nvPicPr>
        <p:blipFill>
          <a:blip r:embed="rId3"/>
          <a:srcRect/>
          <a:stretch>
            <a:fillRect/>
          </a:stretch>
        </p:blipFill>
        <p:spPr bwMode="auto">
          <a:xfrm>
            <a:off x="142844" y="2571744"/>
            <a:ext cx="2073363" cy="1714511"/>
          </a:xfrm>
          <a:prstGeom prst="rect">
            <a:avLst/>
          </a:prstGeom>
          <a:noFill/>
          <a:ln w="9525">
            <a:noFill/>
            <a:miter lim="800000"/>
            <a:headEnd/>
            <a:tailEnd/>
          </a:ln>
          <a:effectLst/>
        </p:spPr>
      </p:pic>
      <p:pic>
        <p:nvPicPr>
          <p:cNvPr id="8" name="Picture 2"/>
          <p:cNvPicPr>
            <a:picLocks noChangeAspect="1" noChangeArrowheads="1"/>
          </p:cNvPicPr>
          <p:nvPr/>
        </p:nvPicPr>
        <p:blipFill>
          <a:blip r:embed="rId4"/>
          <a:srcRect l="22989" b="-516"/>
          <a:stretch>
            <a:fillRect/>
          </a:stretch>
        </p:blipFill>
        <p:spPr bwMode="auto">
          <a:xfrm>
            <a:off x="2357422" y="2500306"/>
            <a:ext cx="1914521" cy="2786082"/>
          </a:xfrm>
          <a:prstGeom prst="rect">
            <a:avLst/>
          </a:prstGeom>
          <a:noFill/>
          <a:ln w="9525">
            <a:noFill/>
            <a:miter lim="800000"/>
            <a:headEnd/>
            <a:tailEnd/>
          </a:ln>
          <a:effectLst/>
        </p:spPr>
      </p:pic>
      <p:pic>
        <p:nvPicPr>
          <p:cNvPr id="2" name="Picture 2"/>
          <p:cNvPicPr>
            <a:picLocks noChangeAspect="1" noChangeArrowheads="1"/>
          </p:cNvPicPr>
          <p:nvPr/>
        </p:nvPicPr>
        <p:blipFill>
          <a:blip r:embed="rId2"/>
          <a:srcRect t="6560" r="1652" b="76239"/>
          <a:stretch>
            <a:fillRect/>
          </a:stretch>
        </p:blipFill>
        <p:spPr bwMode="auto">
          <a:xfrm>
            <a:off x="142844" y="1142984"/>
            <a:ext cx="8786842" cy="1123935"/>
          </a:xfrm>
          <a:prstGeom prst="rect">
            <a:avLst/>
          </a:prstGeom>
          <a:noFill/>
          <a:ln w="9525">
            <a:noFill/>
            <a:miter lim="800000"/>
            <a:headEnd/>
            <a:tailEnd/>
          </a:ln>
          <a:effectLst/>
        </p:spPr>
      </p:pic>
      <p:sp>
        <p:nvSpPr>
          <p:cNvPr id="9" name="Прямоугольник 8"/>
          <p:cNvSpPr/>
          <p:nvPr/>
        </p:nvSpPr>
        <p:spPr>
          <a:xfrm>
            <a:off x="1357290" y="1142984"/>
            <a:ext cx="214314" cy="21431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TextBox 2"/>
          <p:cNvSpPr txBox="1"/>
          <p:nvPr/>
        </p:nvSpPr>
        <p:spPr>
          <a:xfrm>
            <a:off x="1357290" y="1071546"/>
            <a:ext cx="333746" cy="461665"/>
          </a:xfrm>
          <a:prstGeom prst="rect">
            <a:avLst/>
          </a:prstGeom>
          <a:noFill/>
        </p:spPr>
        <p:txBody>
          <a:bodyPr wrap="none" rtlCol="0">
            <a:spAutoFit/>
          </a:bodyPr>
          <a:lstStyle/>
          <a:p>
            <a:r>
              <a:rPr lang="ru-RU" sz="2400" dirty="0" smtClean="0">
                <a:solidFill>
                  <a:srgbClr val="FF0000"/>
                </a:solidFill>
              </a:rPr>
              <a:t>2</a:t>
            </a:r>
            <a:endParaRPr lang="ru-RU" sz="2400" dirty="0">
              <a:solidFill>
                <a:srgbClr val="FF0000"/>
              </a:solidFill>
            </a:endParaRPr>
          </a:p>
        </p:txBody>
      </p:sp>
      <p:pic>
        <p:nvPicPr>
          <p:cNvPr id="10" name="Picture 2"/>
          <p:cNvPicPr>
            <a:picLocks noChangeAspect="1" noChangeArrowheads="1"/>
          </p:cNvPicPr>
          <p:nvPr/>
        </p:nvPicPr>
        <p:blipFill>
          <a:blip r:embed="rId2"/>
          <a:srcRect t="40160" r="51599"/>
          <a:stretch>
            <a:fillRect/>
          </a:stretch>
        </p:blipFill>
        <p:spPr bwMode="auto">
          <a:xfrm>
            <a:off x="4572000" y="2571744"/>
            <a:ext cx="4324349" cy="3910017"/>
          </a:xfrm>
          <a:prstGeom prst="rect">
            <a:avLst/>
          </a:prstGeom>
          <a:noFill/>
          <a:ln w="9525">
            <a:noFill/>
            <a:miter lim="800000"/>
            <a:headEnd/>
            <a:tailEnd/>
          </a:ln>
          <a:effectLst/>
        </p:spPr>
      </p:pic>
      <p:cxnSp>
        <p:nvCxnSpPr>
          <p:cNvPr id="12" name="Прямая соединительная линия 11"/>
          <p:cNvCxnSpPr/>
          <p:nvPr/>
        </p:nvCxnSpPr>
        <p:spPr>
          <a:xfrm rot="16200000" flipH="1">
            <a:off x="3036083" y="2964653"/>
            <a:ext cx="500066" cy="285752"/>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Прямая соединительная линия 13"/>
          <p:cNvCxnSpPr/>
          <p:nvPr/>
        </p:nvCxnSpPr>
        <p:spPr>
          <a:xfrm>
            <a:off x="2643174" y="3643314"/>
            <a:ext cx="642942" cy="1588"/>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19" name="Овал 18"/>
          <p:cNvSpPr/>
          <p:nvPr/>
        </p:nvSpPr>
        <p:spPr>
          <a:xfrm>
            <a:off x="3071802" y="2786058"/>
            <a:ext cx="71438" cy="71438"/>
          </a:xfrm>
          <a:prstGeom prst="ellipse">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0" name="Овал 19"/>
          <p:cNvSpPr/>
          <p:nvPr/>
        </p:nvSpPr>
        <p:spPr>
          <a:xfrm>
            <a:off x="3357554" y="3357562"/>
            <a:ext cx="71438" cy="71438"/>
          </a:xfrm>
          <a:prstGeom prst="ellipse">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1" name="Овал 20"/>
          <p:cNvSpPr/>
          <p:nvPr/>
        </p:nvSpPr>
        <p:spPr>
          <a:xfrm>
            <a:off x="2571736" y="3571876"/>
            <a:ext cx="71438" cy="71438"/>
          </a:xfrm>
          <a:prstGeom prst="ellipse">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2" name="Овал 21"/>
          <p:cNvSpPr/>
          <p:nvPr/>
        </p:nvSpPr>
        <p:spPr>
          <a:xfrm>
            <a:off x="3286116" y="3571876"/>
            <a:ext cx="71438" cy="71438"/>
          </a:xfrm>
          <a:prstGeom prst="ellipse">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3" name="Овал 22"/>
          <p:cNvSpPr/>
          <p:nvPr/>
        </p:nvSpPr>
        <p:spPr>
          <a:xfrm>
            <a:off x="2643174" y="4500570"/>
            <a:ext cx="71438" cy="71438"/>
          </a:xfrm>
          <a:prstGeom prst="ellipse">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4" name="Овал 23"/>
          <p:cNvSpPr/>
          <p:nvPr/>
        </p:nvSpPr>
        <p:spPr>
          <a:xfrm>
            <a:off x="3071802" y="4500570"/>
            <a:ext cx="71438" cy="71438"/>
          </a:xfrm>
          <a:prstGeom prst="ellipse">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5" name="Овал 24"/>
          <p:cNvSpPr/>
          <p:nvPr/>
        </p:nvSpPr>
        <p:spPr>
          <a:xfrm>
            <a:off x="3286116" y="4500570"/>
            <a:ext cx="71438" cy="71438"/>
          </a:xfrm>
          <a:prstGeom prst="ellipse">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6" name="Овал 25"/>
          <p:cNvSpPr/>
          <p:nvPr/>
        </p:nvSpPr>
        <p:spPr>
          <a:xfrm>
            <a:off x="3428992" y="4500570"/>
            <a:ext cx="71438" cy="71438"/>
          </a:xfrm>
          <a:prstGeom prst="ellipse">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 name="Овал 26"/>
          <p:cNvSpPr/>
          <p:nvPr/>
        </p:nvSpPr>
        <p:spPr>
          <a:xfrm>
            <a:off x="3143240" y="4214818"/>
            <a:ext cx="285752" cy="642942"/>
          </a:xfrm>
          <a:prstGeom prst="ellipse">
            <a:avLst/>
          </a:prstGeom>
          <a:noFill/>
          <a:ln>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 name="TextBox 27"/>
          <p:cNvSpPr txBox="1"/>
          <p:nvPr/>
        </p:nvSpPr>
        <p:spPr>
          <a:xfrm>
            <a:off x="0" y="5357826"/>
            <a:ext cx="4286248" cy="1200329"/>
          </a:xfrm>
          <a:prstGeom prst="rect">
            <a:avLst/>
          </a:prstGeom>
          <a:solidFill>
            <a:schemeClr val="bg1"/>
          </a:solidFill>
        </p:spPr>
        <p:txBody>
          <a:bodyPr wrap="square" rtlCol="0">
            <a:spAutoFit/>
          </a:bodyPr>
          <a:lstStyle/>
          <a:p>
            <a:r>
              <a:rPr lang="ru-RU" dirty="0" smtClean="0"/>
              <a:t>Линия пересечения сферы и эллиптического цилиндра с круговым основанием распадается на две коники- окружности (</a:t>
            </a:r>
            <a:r>
              <a:rPr lang="en-US" dirty="0" smtClean="0">
                <a:latin typeface="Arial"/>
                <a:cs typeface="Arial"/>
              </a:rPr>
              <a:t>q</a:t>
            </a:r>
            <a:r>
              <a:rPr lang="ru-RU" dirty="0" smtClean="0">
                <a:latin typeface="Arial"/>
                <a:cs typeface="Arial"/>
              </a:rPr>
              <a:t>,</a:t>
            </a:r>
            <a:r>
              <a:rPr lang="en-US" dirty="0" smtClean="0">
                <a:latin typeface="Arial"/>
                <a:cs typeface="Arial"/>
              </a:rPr>
              <a:t>qʹ</a:t>
            </a:r>
            <a:r>
              <a:rPr lang="ru-RU" dirty="0" smtClean="0">
                <a:latin typeface="Arial"/>
                <a:cs typeface="Arial"/>
              </a:rPr>
              <a:t>)</a:t>
            </a:r>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2000"/>
                                        <p:tgtEl>
                                          <p:spTgt spid="7"/>
                                        </p:tgtEl>
                                      </p:cBhvr>
                                    </p:animEffect>
                                  </p:childTnLst>
                                </p:cTn>
                              </p:par>
                              <p:par>
                                <p:cTn id="20" presetID="10" presetClass="entr" presetSubtype="0"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2000"/>
                                        <p:tgtEl>
                                          <p:spTgt spid="8"/>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fade">
                                      <p:cBhvr>
                                        <p:cTn id="25" dur="2000"/>
                                        <p:tgtEl>
                                          <p:spTgt spid="28"/>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fade">
                                      <p:cBhvr>
                                        <p:cTn id="30" dur="2000"/>
                                        <p:tgtEl>
                                          <p:spTgt spid="21"/>
                                        </p:tgtEl>
                                      </p:cBhvr>
                                    </p:animEffect>
                                  </p:childTnLst>
                                </p:cTn>
                              </p:par>
                              <p:par>
                                <p:cTn id="31" presetID="10" presetClass="entr" presetSubtype="0" fill="hold" nodeType="with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2000"/>
                                        <p:tgtEl>
                                          <p:spTgt spid="14"/>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fade">
                                      <p:cBhvr>
                                        <p:cTn id="36" dur="2000"/>
                                        <p:tgtEl>
                                          <p:spTgt spid="22"/>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2000"/>
                                        <p:tgtEl>
                                          <p:spTgt spid="20"/>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2000"/>
                                        <p:tgtEl>
                                          <p:spTgt spid="19"/>
                                        </p:tgtEl>
                                      </p:cBhvr>
                                    </p:animEffect>
                                  </p:childTnLst>
                                </p:cTn>
                              </p:par>
                              <p:par>
                                <p:cTn id="43" presetID="10" presetClass="entr" presetSubtype="0" fill="hold" nodeType="with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2000"/>
                                        <p:tgtEl>
                                          <p:spTgt spid="12"/>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fade">
                                      <p:cBhvr>
                                        <p:cTn id="48" dur="2000"/>
                                        <p:tgtEl>
                                          <p:spTgt spid="27"/>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26"/>
                                        </p:tgtEl>
                                        <p:attrNameLst>
                                          <p:attrName>style.visibility</p:attrName>
                                        </p:attrNameLst>
                                      </p:cBhvr>
                                      <p:to>
                                        <p:strVal val="visible"/>
                                      </p:to>
                                    </p:set>
                                    <p:animEffect transition="in" filter="fade">
                                      <p:cBhvr>
                                        <p:cTn id="51" dur="2000"/>
                                        <p:tgtEl>
                                          <p:spTgt spid="26"/>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25"/>
                                        </p:tgtEl>
                                        <p:attrNameLst>
                                          <p:attrName>style.visibility</p:attrName>
                                        </p:attrNameLst>
                                      </p:cBhvr>
                                      <p:to>
                                        <p:strVal val="visible"/>
                                      </p:to>
                                    </p:set>
                                    <p:animEffect transition="in" filter="fade">
                                      <p:cBhvr>
                                        <p:cTn id="54" dur="2000"/>
                                        <p:tgtEl>
                                          <p:spTgt spid="25"/>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24"/>
                                        </p:tgtEl>
                                        <p:attrNameLst>
                                          <p:attrName>style.visibility</p:attrName>
                                        </p:attrNameLst>
                                      </p:cBhvr>
                                      <p:to>
                                        <p:strVal val="visible"/>
                                      </p:to>
                                    </p:set>
                                    <p:animEffect transition="in" filter="fade">
                                      <p:cBhvr>
                                        <p:cTn id="57" dur="2000"/>
                                        <p:tgtEl>
                                          <p:spTgt spid="24"/>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23"/>
                                        </p:tgtEl>
                                        <p:attrNameLst>
                                          <p:attrName>style.visibility</p:attrName>
                                        </p:attrNameLst>
                                      </p:cBhvr>
                                      <p:to>
                                        <p:strVal val="visible"/>
                                      </p:to>
                                    </p:set>
                                    <p:animEffect transition="in" filter="fade">
                                      <p:cBhvr>
                                        <p:cTn id="60" dur="2000"/>
                                        <p:tgtEl>
                                          <p:spTgt spid="23"/>
                                        </p:tgtEl>
                                      </p:cBhvr>
                                    </p:animEffect>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nodeType="clickEffect">
                                  <p:stCondLst>
                                    <p:cond delay="0"/>
                                  </p:stCondLst>
                                  <p:childTnLst>
                                    <p:set>
                                      <p:cBhvr>
                                        <p:cTn id="64" dur="1" fill="hold">
                                          <p:stCondLst>
                                            <p:cond delay="0"/>
                                          </p:stCondLst>
                                        </p:cTn>
                                        <p:tgtEl>
                                          <p:spTgt spid="2"/>
                                        </p:tgtEl>
                                        <p:attrNameLst>
                                          <p:attrName>style.visibility</p:attrName>
                                        </p:attrNameLst>
                                      </p:cBhvr>
                                      <p:to>
                                        <p:strVal val="visible"/>
                                      </p:to>
                                    </p:set>
                                    <p:anim calcmode="lin" valueType="num">
                                      <p:cBhvr additive="base">
                                        <p:cTn id="65" dur="500" fill="hold"/>
                                        <p:tgtEl>
                                          <p:spTgt spid="2"/>
                                        </p:tgtEl>
                                        <p:attrNameLst>
                                          <p:attrName>ppt_x</p:attrName>
                                        </p:attrNameLst>
                                      </p:cBhvr>
                                      <p:tavLst>
                                        <p:tav tm="0">
                                          <p:val>
                                            <p:strVal val="#ppt_x"/>
                                          </p:val>
                                        </p:tav>
                                        <p:tav tm="100000">
                                          <p:val>
                                            <p:strVal val="#ppt_x"/>
                                          </p:val>
                                        </p:tav>
                                      </p:tavLst>
                                    </p:anim>
                                    <p:anim calcmode="lin" valueType="num">
                                      <p:cBhvr additive="base">
                                        <p:cTn id="66" dur="500" fill="hold"/>
                                        <p:tgtEl>
                                          <p:spTgt spid="2"/>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3"/>
                                        </p:tgtEl>
                                        <p:attrNameLst>
                                          <p:attrName>style.visibility</p:attrName>
                                        </p:attrNameLst>
                                      </p:cBhvr>
                                      <p:to>
                                        <p:strVal val="visible"/>
                                      </p:to>
                                    </p:set>
                                    <p:anim calcmode="lin" valueType="num">
                                      <p:cBhvr additive="base">
                                        <p:cTn id="69" dur="500" fill="hold"/>
                                        <p:tgtEl>
                                          <p:spTgt spid="3"/>
                                        </p:tgtEl>
                                        <p:attrNameLst>
                                          <p:attrName>ppt_x</p:attrName>
                                        </p:attrNameLst>
                                      </p:cBhvr>
                                      <p:tavLst>
                                        <p:tav tm="0">
                                          <p:val>
                                            <p:strVal val="#ppt_x"/>
                                          </p:val>
                                        </p:tav>
                                        <p:tav tm="100000">
                                          <p:val>
                                            <p:strVal val="#ppt_x"/>
                                          </p:val>
                                        </p:tav>
                                      </p:tavLst>
                                    </p:anim>
                                    <p:anim calcmode="lin" valueType="num">
                                      <p:cBhvr additive="base">
                                        <p:cTn id="7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2" presetClass="entr" presetSubtype="4" fill="hold" nodeType="clickEffect">
                                  <p:stCondLst>
                                    <p:cond delay="0"/>
                                  </p:stCondLst>
                                  <p:childTnLst>
                                    <p:set>
                                      <p:cBhvr>
                                        <p:cTn id="74" dur="1" fill="hold">
                                          <p:stCondLst>
                                            <p:cond delay="0"/>
                                          </p:stCondLst>
                                        </p:cTn>
                                        <p:tgtEl>
                                          <p:spTgt spid="10"/>
                                        </p:tgtEl>
                                        <p:attrNameLst>
                                          <p:attrName>style.visibility</p:attrName>
                                        </p:attrNameLst>
                                      </p:cBhvr>
                                      <p:to>
                                        <p:strVal val="visible"/>
                                      </p:to>
                                    </p:set>
                                    <p:anim calcmode="lin" valueType="num">
                                      <p:cBhvr additive="base">
                                        <p:cTn id="75" dur="500" fill="hold"/>
                                        <p:tgtEl>
                                          <p:spTgt spid="10"/>
                                        </p:tgtEl>
                                        <p:attrNameLst>
                                          <p:attrName>ppt_x</p:attrName>
                                        </p:attrNameLst>
                                      </p:cBhvr>
                                      <p:tavLst>
                                        <p:tav tm="0">
                                          <p:val>
                                            <p:strVal val="#ppt_x"/>
                                          </p:val>
                                        </p:tav>
                                        <p:tav tm="100000">
                                          <p:val>
                                            <p:strVal val="#ppt_x"/>
                                          </p:val>
                                        </p:tav>
                                      </p:tavLst>
                                    </p:anim>
                                    <p:anim calcmode="lin" valueType="num">
                                      <p:cBhvr additive="base">
                                        <p:cTn id="7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3" grpId="0"/>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41985" name="Picture 1"/>
          <p:cNvPicPr>
            <a:picLocks noChangeAspect="1" noChangeArrowheads="1"/>
          </p:cNvPicPr>
          <p:nvPr/>
        </p:nvPicPr>
        <p:blipFill>
          <a:blip r:embed="rId2"/>
          <a:srcRect/>
          <a:stretch>
            <a:fillRect/>
          </a:stretch>
        </p:blipFill>
        <p:spPr bwMode="auto">
          <a:xfrm>
            <a:off x="1357290" y="4357694"/>
            <a:ext cx="5067300" cy="2381250"/>
          </a:xfrm>
          <a:prstGeom prst="rect">
            <a:avLst/>
          </a:prstGeom>
          <a:noFill/>
          <a:ln w="9525">
            <a:noFill/>
            <a:miter lim="800000"/>
            <a:headEnd/>
            <a:tailEnd/>
          </a:ln>
          <a:effectLst/>
        </p:spPr>
      </p:pic>
      <p:sp>
        <p:nvSpPr>
          <p:cNvPr id="5" name="Номер слайда 5"/>
          <p:cNvSpPr>
            <a:spLocks noGrp="1"/>
          </p:cNvSpPr>
          <p:nvPr>
            <p:ph type="sldNum" sz="quarter" idx="12"/>
          </p:nvPr>
        </p:nvSpPr>
        <p:spPr/>
        <p:txBody>
          <a:bodyPr/>
          <a:lstStyle/>
          <a:p>
            <a:fld id="{704B97A6-96A6-4B1B-8C16-AFD7086E4514}" type="slidenum">
              <a:rPr lang="ru-RU"/>
              <a:pPr/>
              <a:t>21</a:t>
            </a:fld>
            <a:endParaRPr lang="ru-RU"/>
          </a:p>
        </p:txBody>
      </p:sp>
      <p:sp>
        <p:nvSpPr>
          <p:cNvPr id="104450" name="Rectangle 2"/>
          <p:cNvSpPr>
            <a:spLocks noGrp="1" noChangeArrowheads="1"/>
          </p:cNvSpPr>
          <p:nvPr>
            <p:ph type="title"/>
          </p:nvPr>
        </p:nvSpPr>
        <p:spPr>
          <a:xfrm>
            <a:off x="500034" y="0"/>
            <a:ext cx="8229600" cy="1000108"/>
          </a:xfrm>
        </p:spPr>
        <p:txBody>
          <a:bodyPr>
            <a:normAutofit fontScale="90000"/>
          </a:bodyPr>
          <a:lstStyle/>
          <a:p>
            <a:r>
              <a:rPr lang="ru-RU" sz="4000" b="1" dirty="0">
                <a:solidFill>
                  <a:srgbClr val="FC2110"/>
                </a:solidFill>
              </a:rPr>
              <a:t>Частные случаи пересечения поверхностей вращения</a:t>
            </a:r>
          </a:p>
        </p:txBody>
      </p:sp>
      <p:sp>
        <p:nvSpPr>
          <p:cNvPr id="104451" name="Rectangle 3"/>
          <p:cNvSpPr>
            <a:spLocks noGrp="1" noChangeArrowheads="1"/>
          </p:cNvSpPr>
          <p:nvPr>
            <p:ph type="body" idx="1"/>
          </p:nvPr>
        </p:nvSpPr>
        <p:spPr>
          <a:xfrm>
            <a:off x="457200" y="1071546"/>
            <a:ext cx="8507413" cy="4000528"/>
          </a:xfrm>
        </p:spPr>
        <p:txBody>
          <a:bodyPr>
            <a:normAutofit/>
          </a:bodyPr>
          <a:lstStyle/>
          <a:p>
            <a:pPr marL="0" indent="261938">
              <a:buFontTx/>
              <a:buNone/>
            </a:pPr>
            <a:r>
              <a:rPr lang="ru-RU" sz="2000" b="1" i="1" u="sng" dirty="0" err="1" smtClean="0">
                <a:solidFill>
                  <a:srgbClr val="FFFF00"/>
                </a:solidFill>
              </a:rPr>
              <a:t>Соосные</a:t>
            </a:r>
            <a:r>
              <a:rPr lang="ru-RU" sz="2000" b="1" i="1" u="sng" dirty="0" smtClean="0">
                <a:solidFill>
                  <a:srgbClr val="FFFF00"/>
                </a:solidFill>
              </a:rPr>
              <a:t> поверхности</a:t>
            </a:r>
            <a:r>
              <a:rPr lang="ru-RU" sz="2000" dirty="0" smtClean="0">
                <a:solidFill>
                  <a:srgbClr val="FFFF00"/>
                </a:solidFill>
              </a:rPr>
              <a:t> - </a:t>
            </a:r>
            <a:r>
              <a:rPr lang="ru-RU" sz="2000" dirty="0" err="1" smtClean="0">
                <a:solidFill>
                  <a:srgbClr val="FFFF00"/>
                </a:solidFill>
              </a:rPr>
              <a:t>поверхности</a:t>
            </a:r>
            <a:r>
              <a:rPr lang="ru-RU" sz="2000" dirty="0" smtClean="0">
                <a:solidFill>
                  <a:srgbClr val="FFFF00"/>
                </a:solidFill>
              </a:rPr>
              <a:t> вращения, имеющие общую ось вращения.</a:t>
            </a:r>
          </a:p>
          <a:p>
            <a:pPr marL="0" indent="261938">
              <a:buFontTx/>
              <a:buNone/>
            </a:pPr>
            <a:r>
              <a:rPr lang="ru-RU" sz="2000" dirty="0" smtClean="0">
                <a:solidFill>
                  <a:srgbClr val="FC2110"/>
                </a:solidFill>
              </a:rPr>
              <a:t>Теорема 3:  </a:t>
            </a:r>
            <a:r>
              <a:rPr lang="ru-RU" sz="2000" dirty="0" smtClean="0">
                <a:solidFill>
                  <a:schemeClr val="bg1"/>
                </a:solidFill>
              </a:rPr>
              <a:t>Две </a:t>
            </a:r>
            <a:r>
              <a:rPr lang="ru-RU" sz="2000" dirty="0" err="1" smtClean="0">
                <a:solidFill>
                  <a:schemeClr val="bg1"/>
                </a:solidFill>
              </a:rPr>
              <a:t>соосные</a:t>
            </a:r>
            <a:r>
              <a:rPr lang="ru-RU" sz="2000" dirty="0" smtClean="0">
                <a:solidFill>
                  <a:schemeClr val="bg1"/>
                </a:solidFill>
              </a:rPr>
              <a:t> поверхности вращения пересекаются по окружностям- параллелям, число которых равно числу точек пересечения главных </a:t>
            </a:r>
            <a:r>
              <a:rPr lang="ru-RU" sz="2000" dirty="0" err="1" smtClean="0">
                <a:solidFill>
                  <a:schemeClr val="bg1"/>
                </a:solidFill>
              </a:rPr>
              <a:t>полумеридианов</a:t>
            </a:r>
            <a:r>
              <a:rPr lang="ru-RU" sz="2000" dirty="0" smtClean="0">
                <a:solidFill>
                  <a:schemeClr val="bg1"/>
                </a:solidFill>
              </a:rPr>
              <a:t> поверхностей.</a:t>
            </a:r>
            <a:endParaRPr lang="ru-RU" sz="2000" dirty="0">
              <a:solidFill>
                <a:schemeClr val="bg1"/>
              </a:solidFill>
            </a:endParaRPr>
          </a:p>
          <a:p>
            <a:pPr marL="0" indent="261938">
              <a:lnSpc>
                <a:spcPct val="55000"/>
              </a:lnSpc>
              <a:buFontTx/>
              <a:buNone/>
            </a:pPr>
            <a:endParaRPr lang="ru-RU" sz="2000" dirty="0">
              <a:solidFill>
                <a:srgbClr val="FC2110"/>
              </a:solidFill>
            </a:endParaRPr>
          </a:p>
          <a:p>
            <a:pPr marL="0" indent="261938">
              <a:buFontTx/>
              <a:buNone/>
            </a:pPr>
            <a:r>
              <a:rPr lang="ru-RU" sz="2000" dirty="0">
                <a:solidFill>
                  <a:srgbClr val="FC2110"/>
                </a:solidFill>
              </a:rPr>
              <a:t> </a:t>
            </a:r>
            <a:r>
              <a:rPr lang="ru-RU" sz="2000" b="1" i="1" u="sng" dirty="0">
                <a:solidFill>
                  <a:srgbClr val="FC2110"/>
                </a:solidFill>
              </a:rPr>
              <a:t>Все линии пересечения - окружности.</a:t>
            </a:r>
            <a:r>
              <a:rPr lang="ru-RU" sz="2000" dirty="0">
                <a:solidFill>
                  <a:srgbClr val="FC2110"/>
                </a:solidFill>
              </a:rPr>
              <a:t> На плоскость проекций, параллельную осям вращения, они проецируются в виде отрезка прямой линии, соединяющего точки пересечения очерковых образующих.</a:t>
            </a:r>
          </a:p>
        </p:txBody>
      </p:sp>
      <p:cxnSp>
        <p:nvCxnSpPr>
          <p:cNvPr id="14" name="Прямая соединительная линия 13"/>
          <p:cNvCxnSpPr>
            <a:stCxn id="26" idx="2"/>
          </p:cNvCxnSpPr>
          <p:nvPr/>
        </p:nvCxnSpPr>
        <p:spPr>
          <a:xfrm rot="10800000" flipH="1" flipV="1">
            <a:off x="1714480" y="5643578"/>
            <a:ext cx="928694"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Прямая соединительная линия 14"/>
          <p:cNvCxnSpPr>
            <a:stCxn id="24" idx="2"/>
          </p:cNvCxnSpPr>
          <p:nvPr/>
        </p:nvCxnSpPr>
        <p:spPr>
          <a:xfrm rot="10800000" flipH="1" flipV="1">
            <a:off x="1714480" y="6357958"/>
            <a:ext cx="1000132" cy="1588"/>
          </a:xfrm>
          <a:prstGeom prst="line">
            <a:avLst/>
          </a:prstGeom>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1249317" y="4929174"/>
            <a:ext cx="364202" cy="369332"/>
          </a:xfrm>
          <a:prstGeom prst="rect">
            <a:avLst/>
          </a:prstGeom>
          <a:noFill/>
        </p:spPr>
        <p:txBody>
          <a:bodyPr wrap="none" rtlCol="0">
            <a:spAutoFit/>
          </a:bodyPr>
          <a:lstStyle/>
          <a:p>
            <a:r>
              <a:rPr lang="ru-RU" dirty="0" smtClean="0">
                <a:solidFill>
                  <a:schemeClr val="bg1"/>
                </a:solidFill>
              </a:rPr>
              <a:t>а</a:t>
            </a:r>
            <a:r>
              <a:rPr lang="ru-RU" sz="1100" dirty="0" smtClean="0">
                <a:solidFill>
                  <a:schemeClr val="bg1"/>
                </a:solidFill>
              </a:rPr>
              <a:t>2</a:t>
            </a:r>
            <a:endParaRPr lang="ru-RU" dirty="0">
              <a:solidFill>
                <a:schemeClr val="bg1"/>
              </a:solidFill>
            </a:endParaRPr>
          </a:p>
        </p:txBody>
      </p:sp>
      <p:sp>
        <p:nvSpPr>
          <p:cNvPr id="23" name="Овал 22"/>
          <p:cNvSpPr/>
          <p:nvPr/>
        </p:nvSpPr>
        <p:spPr>
          <a:xfrm>
            <a:off x="1785918" y="4786322"/>
            <a:ext cx="142876" cy="14287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4" name="Овал 23"/>
          <p:cNvSpPr/>
          <p:nvPr/>
        </p:nvSpPr>
        <p:spPr>
          <a:xfrm>
            <a:off x="1714480" y="6286520"/>
            <a:ext cx="142876" cy="14287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6" name="Овал 25"/>
          <p:cNvSpPr/>
          <p:nvPr/>
        </p:nvSpPr>
        <p:spPr>
          <a:xfrm>
            <a:off x="1714480" y="5572140"/>
            <a:ext cx="142876" cy="14287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2" name="Овал 21"/>
          <p:cNvSpPr/>
          <p:nvPr/>
        </p:nvSpPr>
        <p:spPr>
          <a:xfrm>
            <a:off x="2786050" y="4786322"/>
            <a:ext cx="142876" cy="14287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1" name="Овал 20"/>
          <p:cNvSpPr/>
          <p:nvPr/>
        </p:nvSpPr>
        <p:spPr>
          <a:xfrm>
            <a:off x="2857488" y="5572140"/>
            <a:ext cx="142876" cy="14287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5" name="Овал 24"/>
          <p:cNvSpPr/>
          <p:nvPr/>
        </p:nvSpPr>
        <p:spPr>
          <a:xfrm>
            <a:off x="2857488" y="6286520"/>
            <a:ext cx="142876" cy="14287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4451">
                                            <p:txEl>
                                              <p:pRg st="0" end="0"/>
                                            </p:txEl>
                                          </p:spTgt>
                                        </p:tgtEl>
                                        <p:attrNameLst>
                                          <p:attrName>style.visibility</p:attrName>
                                        </p:attrNameLst>
                                      </p:cBhvr>
                                      <p:to>
                                        <p:strVal val="visible"/>
                                      </p:to>
                                    </p:set>
                                    <p:animEffect transition="in" filter="fade">
                                      <p:cBhvr>
                                        <p:cTn id="7" dur="2000"/>
                                        <p:tgtEl>
                                          <p:spTgt spid="10445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4451">
                                            <p:txEl>
                                              <p:pRg st="1" end="1"/>
                                            </p:txEl>
                                          </p:spTgt>
                                        </p:tgtEl>
                                        <p:attrNameLst>
                                          <p:attrName>style.visibility</p:attrName>
                                        </p:attrNameLst>
                                      </p:cBhvr>
                                      <p:to>
                                        <p:strVal val="visible"/>
                                      </p:to>
                                    </p:set>
                                    <p:animEffect transition="in" filter="fade">
                                      <p:cBhvr>
                                        <p:cTn id="12" dur="2000"/>
                                        <p:tgtEl>
                                          <p:spTgt spid="104451">
                                            <p:txEl>
                                              <p:pRg st="1" end="1"/>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fade">
                                      <p:cBhvr>
                                        <p:cTn id="15" dur="2000"/>
                                        <p:tgtEl>
                                          <p:spTgt spid="31"/>
                                        </p:tgtEl>
                                      </p:cBhvr>
                                    </p:animEffect>
                                  </p:childTnLst>
                                </p:cTn>
                              </p:par>
                              <p:par>
                                <p:cTn id="16" presetID="10" presetClass="entr" presetSubtype="0" fill="hold"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2000"/>
                                        <p:tgtEl>
                                          <p:spTgt spid="14"/>
                                        </p:tgtEl>
                                      </p:cBhvr>
                                    </p:animEffect>
                                  </p:childTnLst>
                                </p:cTn>
                              </p:par>
                              <p:par>
                                <p:cTn id="19" presetID="10" presetClass="entr" presetSubtype="0" fill="hold"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2000"/>
                                        <p:tgtEl>
                                          <p:spTgt spid="15"/>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104451">
                                            <p:txEl>
                                              <p:pRg st="3" end="3"/>
                                            </p:txEl>
                                          </p:spTgt>
                                        </p:tgtEl>
                                        <p:attrNameLst>
                                          <p:attrName>style.visibility</p:attrName>
                                        </p:attrNameLst>
                                      </p:cBhvr>
                                      <p:to>
                                        <p:strVal val="visible"/>
                                      </p:to>
                                    </p:set>
                                    <p:animEffect transition="in" filter="fade">
                                      <p:cBhvr>
                                        <p:cTn id="26" dur="2000"/>
                                        <p:tgtEl>
                                          <p:spTgt spid="104451">
                                            <p:txEl>
                                              <p:pRg st="3" end="3"/>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2000"/>
                                        <p:tgtEl>
                                          <p:spTgt spid="22"/>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fade">
                                      <p:cBhvr>
                                        <p:cTn id="34" dur="2000"/>
                                        <p:tgtEl>
                                          <p:spTgt spid="21"/>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fade">
                                      <p:cBhvr>
                                        <p:cTn id="37" dur="2000"/>
                                        <p:tgtEl>
                                          <p:spTgt spid="25"/>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fade">
                                      <p:cBhvr>
                                        <p:cTn id="40" dur="2000"/>
                                        <p:tgtEl>
                                          <p:spTgt spid="24"/>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fade">
                                      <p:cBhvr>
                                        <p:cTn id="43" dur="2000"/>
                                        <p:tgtEl>
                                          <p:spTgt spid="26"/>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3"/>
                                        </p:tgtEl>
                                        <p:attrNameLst>
                                          <p:attrName>style.visibility</p:attrName>
                                        </p:attrNameLst>
                                      </p:cBhvr>
                                      <p:to>
                                        <p:strVal val="visible"/>
                                      </p:to>
                                    </p:set>
                                    <p:animEffect transition="in" filter="fade">
                                      <p:cBhvr>
                                        <p:cTn id="46" dur="2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23" grpId="0" animBg="1"/>
      <p:bldP spid="24" grpId="0" animBg="1"/>
      <p:bldP spid="26" grpId="0" animBg="1"/>
      <p:bldP spid="22" grpId="0" animBg="1"/>
      <p:bldP spid="21" grpId="0" animBg="1"/>
      <p:bldP spid="2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Номер слайда 5"/>
          <p:cNvSpPr>
            <a:spLocks noGrp="1"/>
          </p:cNvSpPr>
          <p:nvPr>
            <p:ph type="sldNum" sz="quarter" idx="12"/>
          </p:nvPr>
        </p:nvSpPr>
        <p:spPr/>
        <p:txBody>
          <a:bodyPr/>
          <a:lstStyle/>
          <a:p>
            <a:fld id="{E5479DC9-8C8A-4AD6-997C-D067B17DB29B}" type="slidenum">
              <a:rPr lang="ru-RU"/>
              <a:pPr/>
              <a:t>22</a:t>
            </a:fld>
            <a:endParaRPr lang="ru-RU"/>
          </a:p>
        </p:txBody>
      </p:sp>
      <p:sp>
        <p:nvSpPr>
          <p:cNvPr id="105474" name="Rectangle 2"/>
          <p:cNvSpPr>
            <a:spLocks noGrp="1" noChangeArrowheads="1"/>
          </p:cNvSpPr>
          <p:nvPr>
            <p:ph type="title"/>
          </p:nvPr>
        </p:nvSpPr>
        <p:spPr>
          <a:xfrm>
            <a:off x="-161925" y="0"/>
            <a:ext cx="9467850" cy="431800"/>
          </a:xfrm>
        </p:spPr>
        <p:txBody>
          <a:bodyPr>
            <a:normAutofit fontScale="90000"/>
          </a:bodyPr>
          <a:lstStyle/>
          <a:p>
            <a:pPr>
              <a:lnSpc>
                <a:spcPct val="90000"/>
              </a:lnSpc>
            </a:pPr>
            <a:r>
              <a:rPr lang="ru-RU" sz="2800"/>
              <a:t>Частные случаи пересечения поверхностей вращения</a:t>
            </a:r>
          </a:p>
        </p:txBody>
      </p:sp>
      <p:graphicFrame>
        <p:nvGraphicFramePr>
          <p:cNvPr id="105475" name="Object 3"/>
          <p:cNvGraphicFramePr>
            <a:graphicFrameLocks noChangeAspect="1"/>
          </p:cNvGraphicFramePr>
          <p:nvPr/>
        </p:nvGraphicFramePr>
        <p:xfrm>
          <a:off x="433388" y="814388"/>
          <a:ext cx="8277225" cy="5229225"/>
        </p:xfrm>
        <a:graphic>
          <a:graphicData uri="http://schemas.openxmlformats.org/presentationml/2006/ole">
            <p:oleObj spid="_x0000_s1026" name="Drawing" r:id="rId3" imgW="8277120" imgH="5229360" progId="">
              <p:embed/>
            </p:oleObj>
          </a:graphicData>
        </a:graphic>
      </p:graphicFrame>
      <p:graphicFrame>
        <p:nvGraphicFramePr>
          <p:cNvPr id="105476" name="Object 4"/>
          <p:cNvGraphicFramePr>
            <a:graphicFrameLocks noChangeAspect="1"/>
          </p:cNvGraphicFramePr>
          <p:nvPr/>
        </p:nvGraphicFramePr>
        <p:xfrm>
          <a:off x="433388" y="814388"/>
          <a:ext cx="8277225" cy="5229225"/>
        </p:xfrm>
        <a:graphic>
          <a:graphicData uri="http://schemas.openxmlformats.org/presentationml/2006/ole">
            <p:oleObj spid="_x0000_s1027" name="Drawing" r:id="rId4" imgW="8277120" imgH="5229360" progId="">
              <p:embed/>
            </p:oleObj>
          </a:graphicData>
        </a:graphic>
      </p:graphicFrame>
      <p:graphicFrame>
        <p:nvGraphicFramePr>
          <p:cNvPr id="105477" name="Object 5"/>
          <p:cNvGraphicFramePr>
            <a:graphicFrameLocks noChangeAspect="1"/>
          </p:cNvGraphicFramePr>
          <p:nvPr/>
        </p:nvGraphicFramePr>
        <p:xfrm>
          <a:off x="433388" y="814388"/>
          <a:ext cx="8277225" cy="5229225"/>
        </p:xfrm>
        <a:graphic>
          <a:graphicData uri="http://schemas.openxmlformats.org/presentationml/2006/ole">
            <p:oleObj spid="_x0000_s1028" name="Drawing" r:id="rId5" imgW="8277120" imgH="5229360" progId="">
              <p:embed/>
            </p:oleObj>
          </a:graphicData>
        </a:graphic>
      </p:graphicFrame>
      <p:graphicFrame>
        <p:nvGraphicFramePr>
          <p:cNvPr id="105478" name="Object 6"/>
          <p:cNvGraphicFramePr>
            <a:graphicFrameLocks noChangeAspect="1"/>
          </p:cNvGraphicFramePr>
          <p:nvPr/>
        </p:nvGraphicFramePr>
        <p:xfrm>
          <a:off x="433388" y="814388"/>
          <a:ext cx="8277225" cy="5229225"/>
        </p:xfrm>
        <a:graphic>
          <a:graphicData uri="http://schemas.openxmlformats.org/presentationml/2006/ole">
            <p:oleObj spid="_x0000_s1029" name="Drawing" r:id="rId6" imgW="8277120" imgH="5229360" progId="">
              <p:embed/>
            </p:oleObj>
          </a:graphicData>
        </a:graphic>
      </p:graphicFrame>
      <p:graphicFrame>
        <p:nvGraphicFramePr>
          <p:cNvPr id="105479" name="Object 7"/>
          <p:cNvGraphicFramePr>
            <a:graphicFrameLocks noChangeAspect="1"/>
          </p:cNvGraphicFramePr>
          <p:nvPr/>
        </p:nvGraphicFramePr>
        <p:xfrm>
          <a:off x="433388" y="814388"/>
          <a:ext cx="8277225" cy="5229225"/>
        </p:xfrm>
        <a:graphic>
          <a:graphicData uri="http://schemas.openxmlformats.org/presentationml/2006/ole">
            <p:oleObj spid="_x0000_s1030" name="Drawing" r:id="rId7" imgW="8277120" imgH="5229360" progId="">
              <p:embed/>
            </p:oleObj>
          </a:graphicData>
        </a:graphic>
      </p:graphicFrame>
      <p:graphicFrame>
        <p:nvGraphicFramePr>
          <p:cNvPr id="105480" name="Object 8"/>
          <p:cNvGraphicFramePr>
            <a:graphicFrameLocks noChangeAspect="1"/>
          </p:cNvGraphicFramePr>
          <p:nvPr/>
        </p:nvGraphicFramePr>
        <p:xfrm>
          <a:off x="433388" y="814388"/>
          <a:ext cx="8277225" cy="5229225"/>
        </p:xfrm>
        <a:graphic>
          <a:graphicData uri="http://schemas.openxmlformats.org/presentationml/2006/ole">
            <p:oleObj spid="_x0000_s1031" name="Drawing" r:id="rId8" imgW="8277120" imgH="5229360" progId="">
              <p:embed/>
            </p:oleObj>
          </a:graphicData>
        </a:graphic>
      </p:graphicFrame>
      <p:graphicFrame>
        <p:nvGraphicFramePr>
          <p:cNvPr id="105481" name="Object 9"/>
          <p:cNvGraphicFramePr>
            <a:graphicFrameLocks noChangeAspect="1"/>
          </p:cNvGraphicFramePr>
          <p:nvPr/>
        </p:nvGraphicFramePr>
        <p:xfrm>
          <a:off x="433388" y="814388"/>
          <a:ext cx="8277225" cy="5229225"/>
        </p:xfrm>
        <a:graphic>
          <a:graphicData uri="http://schemas.openxmlformats.org/presentationml/2006/ole">
            <p:oleObj spid="_x0000_s1032" name="Drawing" r:id="rId9" imgW="8277120" imgH="5229360" progId="">
              <p:embed/>
            </p:oleObj>
          </a:graphicData>
        </a:graphic>
      </p:graphicFrame>
      <p:graphicFrame>
        <p:nvGraphicFramePr>
          <p:cNvPr id="105482" name="Object 10"/>
          <p:cNvGraphicFramePr>
            <a:graphicFrameLocks noChangeAspect="1"/>
          </p:cNvGraphicFramePr>
          <p:nvPr/>
        </p:nvGraphicFramePr>
        <p:xfrm>
          <a:off x="433388" y="814388"/>
          <a:ext cx="8277225" cy="5229225"/>
        </p:xfrm>
        <a:graphic>
          <a:graphicData uri="http://schemas.openxmlformats.org/presentationml/2006/ole">
            <p:oleObj spid="_x0000_s1033" name="Drawing" r:id="rId10" imgW="8277120" imgH="5229360" progId="">
              <p:embed/>
            </p:oleObj>
          </a:graphicData>
        </a:graphic>
      </p:graphicFrame>
      <p:graphicFrame>
        <p:nvGraphicFramePr>
          <p:cNvPr id="105483" name="Object 11"/>
          <p:cNvGraphicFramePr>
            <a:graphicFrameLocks noChangeAspect="1"/>
          </p:cNvGraphicFramePr>
          <p:nvPr/>
        </p:nvGraphicFramePr>
        <p:xfrm>
          <a:off x="433388" y="814388"/>
          <a:ext cx="8277225" cy="5229225"/>
        </p:xfrm>
        <a:graphic>
          <a:graphicData uri="http://schemas.openxmlformats.org/presentationml/2006/ole">
            <p:oleObj spid="_x0000_s1034" name="Drawing" r:id="rId11" imgW="8277120" imgH="5229360" progId="">
              <p:embed/>
            </p:oleObj>
          </a:graphicData>
        </a:graphic>
      </p:graphicFrame>
      <p:graphicFrame>
        <p:nvGraphicFramePr>
          <p:cNvPr id="105484" name="Object 12"/>
          <p:cNvGraphicFramePr>
            <a:graphicFrameLocks noChangeAspect="1"/>
          </p:cNvGraphicFramePr>
          <p:nvPr/>
        </p:nvGraphicFramePr>
        <p:xfrm>
          <a:off x="433388" y="814388"/>
          <a:ext cx="8277225" cy="5229225"/>
        </p:xfrm>
        <a:graphic>
          <a:graphicData uri="http://schemas.openxmlformats.org/presentationml/2006/ole">
            <p:oleObj spid="_x0000_s1035" name="Drawing" r:id="rId12" imgW="8277120" imgH="5229360" progId="">
              <p:embed/>
            </p:oleObj>
          </a:graphicData>
        </a:graphic>
      </p:graphicFrame>
      <p:graphicFrame>
        <p:nvGraphicFramePr>
          <p:cNvPr id="105485" name="Object 13"/>
          <p:cNvGraphicFramePr>
            <a:graphicFrameLocks noChangeAspect="1"/>
          </p:cNvGraphicFramePr>
          <p:nvPr/>
        </p:nvGraphicFramePr>
        <p:xfrm>
          <a:off x="433388" y="814388"/>
          <a:ext cx="8277225" cy="5229225"/>
        </p:xfrm>
        <a:graphic>
          <a:graphicData uri="http://schemas.openxmlformats.org/presentationml/2006/ole">
            <p:oleObj spid="_x0000_s1036" name="Drawing" r:id="rId13" imgW="8277120" imgH="5229360" progId="">
              <p:embed/>
            </p:oleObj>
          </a:graphicData>
        </a:graphic>
      </p:graphicFrame>
      <p:graphicFrame>
        <p:nvGraphicFramePr>
          <p:cNvPr id="105486" name="Object 14"/>
          <p:cNvGraphicFramePr>
            <a:graphicFrameLocks noChangeAspect="1"/>
          </p:cNvGraphicFramePr>
          <p:nvPr/>
        </p:nvGraphicFramePr>
        <p:xfrm>
          <a:off x="433388" y="814388"/>
          <a:ext cx="8277225" cy="5229225"/>
        </p:xfrm>
        <a:graphic>
          <a:graphicData uri="http://schemas.openxmlformats.org/presentationml/2006/ole">
            <p:oleObj spid="_x0000_s1037" name="Drawing" r:id="rId14" imgW="8277120" imgH="5229360" progId="">
              <p:embed/>
            </p:oleObj>
          </a:graphicData>
        </a:graphic>
      </p:graphicFrame>
      <p:graphicFrame>
        <p:nvGraphicFramePr>
          <p:cNvPr id="105487" name="Object 15"/>
          <p:cNvGraphicFramePr>
            <a:graphicFrameLocks noChangeAspect="1"/>
          </p:cNvGraphicFramePr>
          <p:nvPr/>
        </p:nvGraphicFramePr>
        <p:xfrm>
          <a:off x="433388" y="814388"/>
          <a:ext cx="8277225" cy="5229225"/>
        </p:xfrm>
        <a:graphic>
          <a:graphicData uri="http://schemas.openxmlformats.org/presentationml/2006/ole">
            <p:oleObj spid="_x0000_s1038" name="Drawing" r:id="rId15" imgW="8277120" imgH="5229360" progId="">
              <p:embed/>
            </p:oleObj>
          </a:graphicData>
        </a:graphic>
      </p:graphicFrame>
      <p:graphicFrame>
        <p:nvGraphicFramePr>
          <p:cNvPr id="105488" name="Object 16"/>
          <p:cNvGraphicFramePr>
            <a:graphicFrameLocks noChangeAspect="1"/>
          </p:cNvGraphicFramePr>
          <p:nvPr/>
        </p:nvGraphicFramePr>
        <p:xfrm>
          <a:off x="433388" y="476250"/>
          <a:ext cx="8277225" cy="5229225"/>
        </p:xfrm>
        <a:graphic>
          <a:graphicData uri="http://schemas.openxmlformats.org/presentationml/2006/ole">
            <p:oleObj spid="_x0000_s1039" name="Drawing" r:id="rId16" imgW="8277120" imgH="5229360" progId="">
              <p:embed/>
            </p:oleObj>
          </a:graphicData>
        </a:graphic>
      </p:graphicFrame>
      <p:sp>
        <p:nvSpPr>
          <p:cNvPr id="105489" name="Line 17"/>
          <p:cNvSpPr>
            <a:spLocks noChangeShapeType="1"/>
          </p:cNvSpPr>
          <p:nvPr/>
        </p:nvSpPr>
        <p:spPr bwMode="auto">
          <a:xfrm flipH="1" flipV="1">
            <a:off x="2195513" y="3213100"/>
            <a:ext cx="576262" cy="2447925"/>
          </a:xfrm>
          <a:prstGeom prst="line">
            <a:avLst/>
          </a:prstGeom>
          <a:noFill/>
          <a:ln w="9525">
            <a:solidFill>
              <a:schemeClr val="tx1"/>
            </a:solidFill>
            <a:round/>
            <a:headEnd/>
            <a:tailEnd type="triangle" w="med" len="med"/>
          </a:ln>
          <a:effectLst/>
        </p:spPr>
        <p:txBody>
          <a:bodyPr wrap="none"/>
          <a:lstStyle/>
          <a:p>
            <a:endParaRPr lang="ru-RU"/>
          </a:p>
        </p:txBody>
      </p:sp>
      <p:sp>
        <p:nvSpPr>
          <p:cNvPr id="105490" name="Line 18"/>
          <p:cNvSpPr>
            <a:spLocks noChangeShapeType="1"/>
          </p:cNvSpPr>
          <p:nvPr/>
        </p:nvSpPr>
        <p:spPr bwMode="auto">
          <a:xfrm flipV="1">
            <a:off x="3419475" y="1484313"/>
            <a:ext cx="1296988" cy="4321175"/>
          </a:xfrm>
          <a:prstGeom prst="line">
            <a:avLst/>
          </a:prstGeom>
          <a:noFill/>
          <a:ln w="9525">
            <a:solidFill>
              <a:schemeClr val="tx1"/>
            </a:solidFill>
            <a:round/>
            <a:headEnd/>
            <a:tailEnd type="triangle" w="med" len="med"/>
          </a:ln>
          <a:effectLst/>
        </p:spPr>
        <p:txBody>
          <a:bodyPr wrap="none"/>
          <a:lstStyle/>
          <a:p>
            <a:endParaRPr lang="ru-RU"/>
          </a:p>
        </p:txBody>
      </p:sp>
      <p:sp>
        <p:nvSpPr>
          <p:cNvPr id="105491" name="Line 19"/>
          <p:cNvSpPr>
            <a:spLocks noChangeShapeType="1"/>
          </p:cNvSpPr>
          <p:nvPr/>
        </p:nvSpPr>
        <p:spPr bwMode="auto">
          <a:xfrm flipV="1">
            <a:off x="3635375" y="2997200"/>
            <a:ext cx="1728788" cy="2808288"/>
          </a:xfrm>
          <a:prstGeom prst="line">
            <a:avLst/>
          </a:prstGeom>
          <a:noFill/>
          <a:ln w="9525">
            <a:solidFill>
              <a:schemeClr val="tx1"/>
            </a:solidFill>
            <a:round/>
            <a:headEnd/>
            <a:tailEnd type="triangle" w="med" len="med"/>
          </a:ln>
          <a:effectLst/>
        </p:spPr>
        <p:txBody>
          <a:bodyPr wrap="none"/>
          <a:lstStyle/>
          <a:p>
            <a:endParaRPr lang="ru-RU"/>
          </a:p>
        </p:txBody>
      </p:sp>
      <p:sp>
        <p:nvSpPr>
          <p:cNvPr id="105492" name="Line 20"/>
          <p:cNvSpPr>
            <a:spLocks noChangeShapeType="1"/>
          </p:cNvSpPr>
          <p:nvPr/>
        </p:nvSpPr>
        <p:spPr bwMode="auto">
          <a:xfrm flipV="1">
            <a:off x="1187450" y="1557338"/>
            <a:ext cx="1081088" cy="4103687"/>
          </a:xfrm>
          <a:prstGeom prst="line">
            <a:avLst/>
          </a:prstGeom>
          <a:noFill/>
          <a:ln w="9525">
            <a:solidFill>
              <a:schemeClr val="tx1"/>
            </a:solidFill>
            <a:round/>
            <a:headEnd/>
            <a:tailEnd type="triangle" w="med" len="med"/>
          </a:ln>
          <a:effectLst/>
        </p:spPr>
        <p:txBody>
          <a:bodyPr wrap="none"/>
          <a:lstStyle/>
          <a:p>
            <a:endParaRPr lang="ru-RU"/>
          </a:p>
        </p:txBody>
      </p:sp>
      <p:sp>
        <p:nvSpPr>
          <p:cNvPr id="105493" name="Line 21"/>
          <p:cNvSpPr>
            <a:spLocks noChangeShapeType="1"/>
          </p:cNvSpPr>
          <p:nvPr/>
        </p:nvSpPr>
        <p:spPr bwMode="auto">
          <a:xfrm flipV="1">
            <a:off x="3708400" y="3429000"/>
            <a:ext cx="3311525" cy="2447925"/>
          </a:xfrm>
          <a:prstGeom prst="line">
            <a:avLst/>
          </a:prstGeom>
          <a:noFill/>
          <a:ln w="9525">
            <a:solidFill>
              <a:schemeClr val="tx1"/>
            </a:solidFill>
            <a:round/>
            <a:headEnd/>
            <a:tailEnd type="triangle" w="med" len="med"/>
          </a:ln>
          <a:effectLst/>
        </p:spPr>
        <p:txBody>
          <a:bodyPr wrap="none"/>
          <a:lstStyle/>
          <a:p>
            <a:endParaRPr lang="ru-RU"/>
          </a:p>
        </p:txBody>
      </p:sp>
      <p:sp>
        <p:nvSpPr>
          <p:cNvPr id="105494" name="Text Box 22"/>
          <p:cNvSpPr txBox="1">
            <a:spLocks noChangeArrowheads="1"/>
          </p:cNvSpPr>
          <p:nvPr/>
        </p:nvSpPr>
        <p:spPr bwMode="auto">
          <a:xfrm>
            <a:off x="395288" y="5911850"/>
            <a:ext cx="8353425" cy="946150"/>
          </a:xfrm>
          <a:prstGeom prst="rect">
            <a:avLst/>
          </a:prstGeom>
          <a:noFill/>
          <a:ln w="9525">
            <a:noFill/>
            <a:miter lim="800000"/>
            <a:headEnd/>
            <a:tailEnd/>
          </a:ln>
          <a:effectLst/>
        </p:spPr>
        <p:txBody>
          <a:bodyPr>
            <a:spAutoFit/>
          </a:bodyPr>
          <a:lstStyle/>
          <a:p>
            <a:pPr>
              <a:spcBef>
                <a:spcPct val="50000"/>
              </a:spcBef>
            </a:pPr>
            <a:r>
              <a:rPr lang="ru-RU" sz="2800" dirty="0">
                <a:solidFill>
                  <a:srgbClr val="FC2110"/>
                </a:solidFill>
                <a:latin typeface="Arial" charset="0"/>
              </a:rPr>
              <a:t>Линии пересечения – окружности проецируются в прямые, называемые </a:t>
            </a:r>
            <a:r>
              <a:rPr lang="ru-RU" sz="2800" b="1" i="1" u="sng" dirty="0">
                <a:solidFill>
                  <a:srgbClr val="FC2110"/>
                </a:solidFill>
                <a:latin typeface="Arial" charset="0"/>
              </a:rPr>
              <a:t>параллели</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5" fill="hold" nodeType="clickEffect">
                                  <p:stCondLst>
                                    <p:cond delay="0"/>
                                  </p:stCondLst>
                                  <p:childTnLst>
                                    <p:set>
                                      <p:cBhvr>
                                        <p:cTn id="6" dur="1" fill="hold">
                                          <p:stCondLst>
                                            <p:cond delay="0"/>
                                          </p:stCondLst>
                                        </p:cTn>
                                        <p:tgtEl>
                                          <p:spTgt spid="105475"/>
                                        </p:tgtEl>
                                        <p:attrNameLst>
                                          <p:attrName>style.visibility</p:attrName>
                                        </p:attrNameLst>
                                      </p:cBhvr>
                                      <p:to>
                                        <p:strVal val="visible"/>
                                      </p:to>
                                    </p:set>
                                    <p:animEffect transition="in" filter="checkerboard(down)">
                                      <p:cBhvr>
                                        <p:cTn id="7" dur="500"/>
                                        <p:tgtEl>
                                          <p:spTgt spid="10547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499"/>
                                          </p:stCondLst>
                                        </p:cTn>
                                        <p:tgtEl>
                                          <p:spTgt spid="105476"/>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499"/>
                                          </p:stCondLst>
                                        </p:cTn>
                                        <p:tgtEl>
                                          <p:spTgt spid="105477"/>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499"/>
                                          </p:stCondLst>
                                        </p:cTn>
                                        <p:tgtEl>
                                          <p:spTgt spid="105478"/>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499"/>
                                          </p:stCondLst>
                                        </p:cTn>
                                        <p:tgtEl>
                                          <p:spTgt spid="105479"/>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499"/>
                                          </p:stCondLst>
                                        </p:cTn>
                                        <p:tgtEl>
                                          <p:spTgt spid="105480"/>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499"/>
                                          </p:stCondLst>
                                        </p:cTn>
                                        <p:tgtEl>
                                          <p:spTgt spid="105481"/>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nodeType="clickEffect">
                                  <p:stCondLst>
                                    <p:cond delay="0"/>
                                  </p:stCondLst>
                                  <p:childTnLst>
                                    <p:set>
                                      <p:cBhvr>
                                        <p:cTn id="35" dur="1" fill="hold">
                                          <p:stCondLst>
                                            <p:cond delay="499"/>
                                          </p:stCondLst>
                                        </p:cTn>
                                        <p:tgtEl>
                                          <p:spTgt spid="105482"/>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nodeType="clickEffect">
                                  <p:stCondLst>
                                    <p:cond delay="0"/>
                                  </p:stCondLst>
                                  <p:childTnLst>
                                    <p:set>
                                      <p:cBhvr>
                                        <p:cTn id="39" dur="1" fill="hold">
                                          <p:stCondLst>
                                            <p:cond delay="499"/>
                                          </p:stCondLst>
                                        </p:cTn>
                                        <p:tgtEl>
                                          <p:spTgt spid="105483"/>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nodeType="clickEffect">
                                  <p:stCondLst>
                                    <p:cond delay="0"/>
                                  </p:stCondLst>
                                  <p:childTnLst>
                                    <p:set>
                                      <p:cBhvr>
                                        <p:cTn id="43" dur="1" fill="hold">
                                          <p:stCondLst>
                                            <p:cond delay="499"/>
                                          </p:stCondLst>
                                        </p:cTn>
                                        <p:tgtEl>
                                          <p:spTgt spid="105484"/>
                                        </p:tgtEl>
                                        <p:attrNameLst>
                                          <p:attrName>style.visibility</p:attrName>
                                        </p:attrNameLst>
                                      </p:cBhvr>
                                      <p:to>
                                        <p:strVal val="visible"/>
                                      </p:to>
                                    </p:set>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nodeType="clickEffect">
                                  <p:stCondLst>
                                    <p:cond delay="0"/>
                                  </p:stCondLst>
                                  <p:childTnLst>
                                    <p:set>
                                      <p:cBhvr>
                                        <p:cTn id="47" dur="1" fill="hold">
                                          <p:stCondLst>
                                            <p:cond delay="499"/>
                                          </p:stCondLst>
                                        </p:cTn>
                                        <p:tgtEl>
                                          <p:spTgt spid="105485"/>
                                        </p:tgtEl>
                                        <p:attrNameLst>
                                          <p:attrName>style.visibility</p:attrName>
                                        </p:attrNameLst>
                                      </p:cBhvr>
                                      <p:to>
                                        <p:strVal val="visible"/>
                                      </p:to>
                                    </p:se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nodeType="clickEffect">
                                  <p:stCondLst>
                                    <p:cond delay="0"/>
                                  </p:stCondLst>
                                  <p:childTnLst>
                                    <p:set>
                                      <p:cBhvr>
                                        <p:cTn id="51" dur="1" fill="hold">
                                          <p:stCondLst>
                                            <p:cond delay="499"/>
                                          </p:stCondLst>
                                        </p:cTn>
                                        <p:tgtEl>
                                          <p:spTgt spid="105486"/>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1" presetClass="entr" presetSubtype="0" fill="hold" nodeType="clickEffect">
                                  <p:stCondLst>
                                    <p:cond delay="0"/>
                                  </p:stCondLst>
                                  <p:childTnLst>
                                    <p:set>
                                      <p:cBhvr>
                                        <p:cTn id="55" dur="1" fill="hold">
                                          <p:stCondLst>
                                            <p:cond delay="499"/>
                                          </p:stCondLst>
                                        </p:cTn>
                                        <p:tgtEl>
                                          <p:spTgt spid="105487"/>
                                        </p:tgtEl>
                                        <p:attrNameLst>
                                          <p:attrName>style.visibility</p:attrName>
                                        </p:attrNameLst>
                                      </p:cBhvr>
                                      <p:to>
                                        <p:strVal val="visible"/>
                                      </p:to>
                                    </p:set>
                                  </p:childTnLst>
                                </p:cTn>
                              </p:par>
                            </p:childTnLst>
                          </p:cTn>
                        </p:par>
                      </p:childTnLst>
                    </p:cTn>
                  </p:par>
                  <p:par>
                    <p:cTn id="56" fill="hold">
                      <p:stCondLst>
                        <p:cond delay="indefinite"/>
                      </p:stCondLst>
                      <p:childTnLst>
                        <p:par>
                          <p:cTn id="57" fill="hold">
                            <p:stCondLst>
                              <p:cond delay="0"/>
                            </p:stCondLst>
                            <p:childTnLst>
                              <p:par>
                                <p:cTn id="58" presetID="1" presetClass="entr" presetSubtype="0" fill="hold" nodeType="clickEffect">
                                  <p:stCondLst>
                                    <p:cond delay="0"/>
                                  </p:stCondLst>
                                  <p:childTnLst>
                                    <p:set>
                                      <p:cBhvr>
                                        <p:cTn id="59" dur="1" fill="hold">
                                          <p:stCondLst>
                                            <p:cond delay="499"/>
                                          </p:stCondLst>
                                        </p:cTn>
                                        <p:tgtEl>
                                          <p:spTgt spid="105488"/>
                                        </p:tgtEl>
                                        <p:attrNameLst>
                                          <p:attrName>style.visibility</p:attrName>
                                        </p:attrNameLst>
                                      </p:cBhvr>
                                      <p:to>
                                        <p:strVal val="visible"/>
                                      </p:to>
                                    </p:set>
                                  </p:childTnLst>
                                </p:cTn>
                              </p:par>
                            </p:childTnLst>
                          </p:cTn>
                        </p:par>
                      </p:childTnLst>
                    </p:cTn>
                  </p:par>
                  <p:par>
                    <p:cTn id="60" fill="hold">
                      <p:stCondLst>
                        <p:cond delay="indefinite"/>
                      </p:stCondLst>
                      <p:childTnLst>
                        <p:par>
                          <p:cTn id="61" fill="hold">
                            <p:stCondLst>
                              <p:cond delay="0"/>
                            </p:stCondLst>
                            <p:childTnLst>
                              <p:par>
                                <p:cTn id="62" presetID="2" presetClass="entr" presetSubtype="4" fill="hold" grpId="0" nodeType="clickEffect">
                                  <p:stCondLst>
                                    <p:cond delay="0"/>
                                  </p:stCondLst>
                                  <p:childTnLst>
                                    <p:set>
                                      <p:cBhvr>
                                        <p:cTn id="63" dur="1" fill="hold">
                                          <p:stCondLst>
                                            <p:cond delay="0"/>
                                          </p:stCondLst>
                                        </p:cTn>
                                        <p:tgtEl>
                                          <p:spTgt spid="105492"/>
                                        </p:tgtEl>
                                        <p:attrNameLst>
                                          <p:attrName>style.visibility</p:attrName>
                                        </p:attrNameLst>
                                      </p:cBhvr>
                                      <p:to>
                                        <p:strVal val="visible"/>
                                      </p:to>
                                    </p:set>
                                    <p:anim calcmode="lin" valueType="num">
                                      <p:cBhvr additive="base">
                                        <p:cTn id="64" dur="500" fill="hold"/>
                                        <p:tgtEl>
                                          <p:spTgt spid="105492"/>
                                        </p:tgtEl>
                                        <p:attrNameLst>
                                          <p:attrName>ppt_x</p:attrName>
                                        </p:attrNameLst>
                                      </p:cBhvr>
                                      <p:tavLst>
                                        <p:tav tm="0">
                                          <p:val>
                                            <p:strVal val="#ppt_x"/>
                                          </p:val>
                                        </p:tav>
                                        <p:tav tm="100000">
                                          <p:val>
                                            <p:strVal val="#ppt_x"/>
                                          </p:val>
                                        </p:tav>
                                      </p:tavLst>
                                    </p:anim>
                                    <p:anim calcmode="lin" valueType="num">
                                      <p:cBhvr additive="base">
                                        <p:cTn id="65" dur="500" fill="hold"/>
                                        <p:tgtEl>
                                          <p:spTgt spid="105492"/>
                                        </p:tgtEl>
                                        <p:attrNameLst>
                                          <p:attrName>ppt_y</p:attrName>
                                        </p:attrNameLst>
                                      </p:cBhvr>
                                      <p:tavLst>
                                        <p:tav tm="0">
                                          <p:val>
                                            <p:strVal val="1+#ppt_h/2"/>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2" presetClass="entr" presetSubtype="4" fill="hold" grpId="0" nodeType="clickEffect">
                                  <p:stCondLst>
                                    <p:cond delay="0"/>
                                  </p:stCondLst>
                                  <p:childTnLst>
                                    <p:set>
                                      <p:cBhvr>
                                        <p:cTn id="69" dur="1" fill="hold">
                                          <p:stCondLst>
                                            <p:cond delay="0"/>
                                          </p:stCondLst>
                                        </p:cTn>
                                        <p:tgtEl>
                                          <p:spTgt spid="105489"/>
                                        </p:tgtEl>
                                        <p:attrNameLst>
                                          <p:attrName>style.visibility</p:attrName>
                                        </p:attrNameLst>
                                      </p:cBhvr>
                                      <p:to>
                                        <p:strVal val="visible"/>
                                      </p:to>
                                    </p:set>
                                    <p:anim calcmode="lin" valueType="num">
                                      <p:cBhvr additive="base">
                                        <p:cTn id="70" dur="500" fill="hold"/>
                                        <p:tgtEl>
                                          <p:spTgt spid="105489"/>
                                        </p:tgtEl>
                                        <p:attrNameLst>
                                          <p:attrName>ppt_x</p:attrName>
                                        </p:attrNameLst>
                                      </p:cBhvr>
                                      <p:tavLst>
                                        <p:tav tm="0">
                                          <p:val>
                                            <p:strVal val="#ppt_x"/>
                                          </p:val>
                                        </p:tav>
                                        <p:tav tm="100000">
                                          <p:val>
                                            <p:strVal val="#ppt_x"/>
                                          </p:val>
                                        </p:tav>
                                      </p:tavLst>
                                    </p:anim>
                                    <p:anim calcmode="lin" valueType="num">
                                      <p:cBhvr additive="base">
                                        <p:cTn id="71" dur="500" fill="hold"/>
                                        <p:tgtEl>
                                          <p:spTgt spid="105489"/>
                                        </p:tgtEl>
                                        <p:attrNameLst>
                                          <p:attrName>ppt_y</p:attrName>
                                        </p:attrNameLst>
                                      </p:cBhvr>
                                      <p:tavLst>
                                        <p:tav tm="0">
                                          <p:val>
                                            <p:strVal val="1+#ppt_h/2"/>
                                          </p:val>
                                        </p:tav>
                                        <p:tav tm="100000">
                                          <p:val>
                                            <p:strVal val="#ppt_y"/>
                                          </p:val>
                                        </p:tav>
                                      </p:tavLst>
                                    </p:anim>
                                  </p:childTnLst>
                                </p:cTn>
                              </p:par>
                            </p:childTnLst>
                          </p:cTn>
                        </p:par>
                      </p:childTnLst>
                    </p:cTn>
                  </p:par>
                  <p:par>
                    <p:cTn id="72" fill="hold">
                      <p:stCondLst>
                        <p:cond delay="indefinite"/>
                      </p:stCondLst>
                      <p:childTnLst>
                        <p:par>
                          <p:cTn id="73" fill="hold">
                            <p:stCondLst>
                              <p:cond delay="0"/>
                            </p:stCondLst>
                            <p:childTnLst>
                              <p:par>
                                <p:cTn id="74" presetID="2" presetClass="entr" presetSubtype="4" fill="hold" grpId="0" nodeType="clickEffect">
                                  <p:stCondLst>
                                    <p:cond delay="0"/>
                                  </p:stCondLst>
                                  <p:childTnLst>
                                    <p:set>
                                      <p:cBhvr>
                                        <p:cTn id="75" dur="1" fill="hold">
                                          <p:stCondLst>
                                            <p:cond delay="0"/>
                                          </p:stCondLst>
                                        </p:cTn>
                                        <p:tgtEl>
                                          <p:spTgt spid="105490"/>
                                        </p:tgtEl>
                                        <p:attrNameLst>
                                          <p:attrName>style.visibility</p:attrName>
                                        </p:attrNameLst>
                                      </p:cBhvr>
                                      <p:to>
                                        <p:strVal val="visible"/>
                                      </p:to>
                                    </p:set>
                                    <p:anim calcmode="lin" valueType="num">
                                      <p:cBhvr additive="base">
                                        <p:cTn id="76" dur="500" fill="hold"/>
                                        <p:tgtEl>
                                          <p:spTgt spid="105490"/>
                                        </p:tgtEl>
                                        <p:attrNameLst>
                                          <p:attrName>ppt_x</p:attrName>
                                        </p:attrNameLst>
                                      </p:cBhvr>
                                      <p:tavLst>
                                        <p:tav tm="0">
                                          <p:val>
                                            <p:strVal val="#ppt_x"/>
                                          </p:val>
                                        </p:tav>
                                        <p:tav tm="100000">
                                          <p:val>
                                            <p:strVal val="#ppt_x"/>
                                          </p:val>
                                        </p:tav>
                                      </p:tavLst>
                                    </p:anim>
                                    <p:anim calcmode="lin" valueType="num">
                                      <p:cBhvr additive="base">
                                        <p:cTn id="77" dur="500" fill="hold"/>
                                        <p:tgtEl>
                                          <p:spTgt spid="105490"/>
                                        </p:tgtEl>
                                        <p:attrNameLst>
                                          <p:attrName>ppt_y</p:attrName>
                                        </p:attrNameLst>
                                      </p:cBhvr>
                                      <p:tavLst>
                                        <p:tav tm="0">
                                          <p:val>
                                            <p:strVal val="1+#ppt_h/2"/>
                                          </p:val>
                                        </p:tav>
                                        <p:tav tm="100000">
                                          <p:val>
                                            <p:strVal val="#ppt_y"/>
                                          </p:val>
                                        </p:tav>
                                      </p:tavLst>
                                    </p:anim>
                                  </p:childTnLst>
                                </p:cTn>
                              </p:par>
                            </p:childTnLst>
                          </p:cTn>
                        </p:par>
                      </p:childTnLst>
                    </p:cTn>
                  </p:par>
                  <p:par>
                    <p:cTn id="78" fill="hold">
                      <p:stCondLst>
                        <p:cond delay="indefinite"/>
                      </p:stCondLst>
                      <p:childTnLst>
                        <p:par>
                          <p:cTn id="79" fill="hold">
                            <p:stCondLst>
                              <p:cond delay="0"/>
                            </p:stCondLst>
                            <p:childTnLst>
                              <p:par>
                                <p:cTn id="80" presetID="2" presetClass="entr" presetSubtype="4" fill="hold" grpId="0" nodeType="clickEffect">
                                  <p:stCondLst>
                                    <p:cond delay="0"/>
                                  </p:stCondLst>
                                  <p:childTnLst>
                                    <p:set>
                                      <p:cBhvr>
                                        <p:cTn id="81" dur="1" fill="hold">
                                          <p:stCondLst>
                                            <p:cond delay="0"/>
                                          </p:stCondLst>
                                        </p:cTn>
                                        <p:tgtEl>
                                          <p:spTgt spid="105491"/>
                                        </p:tgtEl>
                                        <p:attrNameLst>
                                          <p:attrName>style.visibility</p:attrName>
                                        </p:attrNameLst>
                                      </p:cBhvr>
                                      <p:to>
                                        <p:strVal val="visible"/>
                                      </p:to>
                                    </p:set>
                                    <p:anim calcmode="lin" valueType="num">
                                      <p:cBhvr additive="base">
                                        <p:cTn id="82" dur="500" fill="hold"/>
                                        <p:tgtEl>
                                          <p:spTgt spid="105491"/>
                                        </p:tgtEl>
                                        <p:attrNameLst>
                                          <p:attrName>ppt_x</p:attrName>
                                        </p:attrNameLst>
                                      </p:cBhvr>
                                      <p:tavLst>
                                        <p:tav tm="0">
                                          <p:val>
                                            <p:strVal val="#ppt_x"/>
                                          </p:val>
                                        </p:tav>
                                        <p:tav tm="100000">
                                          <p:val>
                                            <p:strVal val="#ppt_x"/>
                                          </p:val>
                                        </p:tav>
                                      </p:tavLst>
                                    </p:anim>
                                    <p:anim calcmode="lin" valueType="num">
                                      <p:cBhvr additive="base">
                                        <p:cTn id="83" dur="500" fill="hold"/>
                                        <p:tgtEl>
                                          <p:spTgt spid="105491"/>
                                        </p:tgtEl>
                                        <p:attrNameLst>
                                          <p:attrName>ppt_y</p:attrName>
                                        </p:attrNameLst>
                                      </p:cBhvr>
                                      <p:tavLst>
                                        <p:tav tm="0">
                                          <p:val>
                                            <p:strVal val="1+#ppt_h/2"/>
                                          </p:val>
                                        </p:tav>
                                        <p:tav tm="100000">
                                          <p:val>
                                            <p:strVal val="#ppt_y"/>
                                          </p:val>
                                        </p:tav>
                                      </p:tavLst>
                                    </p:anim>
                                  </p:childTnLst>
                                </p:cTn>
                              </p:par>
                            </p:childTnLst>
                          </p:cTn>
                        </p:par>
                      </p:childTnLst>
                    </p:cTn>
                  </p:par>
                  <p:par>
                    <p:cTn id="84" fill="hold">
                      <p:stCondLst>
                        <p:cond delay="indefinite"/>
                      </p:stCondLst>
                      <p:childTnLst>
                        <p:par>
                          <p:cTn id="85" fill="hold">
                            <p:stCondLst>
                              <p:cond delay="0"/>
                            </p:stCondLst>
                            <p:childTnLst>
                              <p:par>
                                <p:cTn id="86" presetID="2" presetClass="entr" presetSubtype="4" fill="hold" grpId="0" nodeType="clickEffect">
                                  <p:stCondLst>
                                    <p:cond delay="0"/>
                                  </p:stCondLst>
                                  <p:childTnLst>
                                    <p:set>
                                      <p:cBhvr>
                                        <p:cTn id="87" dur="1" fill="hold">
                                          <p:stCondLst>
                                            <p:cond delay="0"/>
                                          </p:stCondLst>
                                        </p:cTn>
                                        <p:tgtEl>
                                          <p:spTgt spid="105493"/>
                                        </p:tgtEl>
                                        <p:attrNameLst>
                                          <p:attrName>style.visibility</p:attrName>
                                        </p:attrNameLst>
                                      </p:cBhvr>
                                      <p:to>
                                        <p:strVal val="visible"/>
                                      </p:to>
                                    </p:set>
                                    <p:anim calcmode="lin" valueType="num">
                                      <p:cBhvr additive="base">
                                        <p:cTn id="88" dur="500" fill="hold"/>
                                        <p:tgtEl>
                                          <p:spTgt spid="105493"/>
                                        </p:tgtEl>
                                        <p:attrNameLst>
                                          <p:attrName>ppt_x</p:attrName>
                                        </p:attrNameLst>
                                      </p:cBhvr>
                                      <p:tavLst>
                                        <p:tav tm="0">
                                          <p:val>
                                            <p:strVal val="#ppt_x"/>
                                          </p:val>
                                        </p:tav>
                                        <p:tav tm="100000">
                                          <p:val>
                                            <p:strVal val="#ppt_x"/>
                                          </p:val>
                                        </p:tav>
                                      </p:tavLst>
                                    </p:anim>
                                    <p:anim calcmode="lin" valueType="num">
                                      <p:cBhvr additive="base">
                                        <p:cTn id="89" dur="500" fill="hold"/>
                                        <p:tgtEl>
                                          <p:spTgt spid="105493"/>
                                        </p:tgtEl>
                                        <p:attrNameLst>
                                          <p:attrName>ppt_y</p:attrName>
                                        </p:attrNameLst>
                                      </p:cBhvr>
                                      <p:tavLst>
                                        <p:tav tm="0">
                                          <p:val>
                                            <p:strVal val="1+#ppt_h/2"/>
                                          </p:val>
                                        </p:tav>
                                        <p:tav tm="100000">
                                          <p:val>
                                            <p:strVal val="#ppt_y"/>
                                          </p:val>
                                        </p:tav>
                                      </p:tavLst>
                                    </p:anim>
                                  </p:childTnLst>
                                </p:cTn>
                              </p:par>
                            </p:childTnLst>
                          </p:cTn>
                        </p:par>
                      </p:childTnLst>
                    </p:cTn>
                  </p:par>
                  <p:par>
                    <p:cTn id="90" fill="hold">
                      <p:stCondLst>
                        <p:cond delay="indefinite"/>
                      </p:stCondLst>
                      <p:childTnLst>
                        <p:par>
                          <p:cTn id="91" fill="hold">
                            <p:stCondLst>
                              <p:cond delay="0"/>
                            </p:stCondLst>
                            <p:childTnLst>
                              <p:par>
                                <p:cTn id="92" presetID="2" presetClass="entr" presetSubtype="4" fill="hold" grpId="0" nodeType="clickEffect">
                                  <p:stCondLst>
                                    <p:cond delay="0"/>
                                  </p:stCondLst>
                                  <p:childTnLst>
                                    <p:set>
                                      <p:cBhvr>
                                        <p:cTn id="93" dur="1" fill="hold">
                                          <p:stCondLst>
                                            <p:cond delay="0"/>
                                          </p:stCondLst>
                                        </p:cTn>
                                        <p:tgtEl>
                                          <p:spTgt spid="105494"/>
                                        </p:tgtEl>
                                        <p:attrNameLst>
                                          <p:attrName>style.visibility</p:attrName>
                                        </p:attrNameLst>
                                      </p:cBhvr>
                                      <p:to>
                                        <p:strVal val="visible"/>
                                      </p:to>
                                    </p:set>
                                    <p:anim calcmode="lin" valueType="num">
                                      <p:cBhvr additive="base">
                                        <p:cTn id="94" dur="500" fill="hold"/>
                                        <p:tgtEl>
                                          <p:spTgt spid="105494"/>
                                        </p:tgtEl>
                                        <p:attrNameLst>
                                          <p:attrName>ppt_x</p:attrName>
                                        </p:attrNameLst>
                                      </p:cBhvr>
                                      <p:tavLst>
                                        <p:tav tm="0">
                                          <p:val>
                                            <p:strVal val="#ppt_x"/>
                                          </p:val>
                                        </p:tav>
                                        <p:tav tm="100000">
                                          <p:val>
                                            <p:strVal val="#ppt_x"/>
                                          </p:val>
                                        </p:tav>
                                      </p:tavLst>
                                    </p:anim>
                                    <p:anim calcmode="lin" valueType="num">
                                      <p:cBhvr additive="base">
                                        <p:cTn id="95" dur="500" fill="hold"/>
                                        <p:tgtEl>
                                          <p:spTgt spid="10549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489" grpId="0" animBg="1"/>
      <p:bldP spid="105490" grpId="0" animBg="1"/>
      <p:bldP spid="105491" grpId="0" animBg="1"/>
      <p:bldP spid="105492" grpId="0" animBg="1"/>
      <p:bldP spid="105493" grpId="0" animBg="1"/>
      <p:bldP spid="10549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714348" y="142852"/>
            <a:ext cx="7793038" cy="1714512"/>
          </a:xfrm>
          <a:solidFill>
            <a:srgbClr val="FFFF00"/>
          </a:solidFill>
        </p:spPr>
        <p:txBody>
          <a:bodyPr>
            <a:normAutofit fontScale="90000"/>
          </a:bodyPr>
          <a:lstStyle/>
          <a:p>
            <a:pPr algn="l"/>
            <a:r>
              <a:rPr lang="ru-RU" sz="3200" b="1" dirty="0" err="1" smtClean="0">
                <a:solidFill>
                  <a:srgbClr val="FF0000"/>
                </a:solidFill>
              </a:rPr>
              <a:t>Соосные</a:t>
            </a:r>
            <a:r>
              <a:rPr lang="ru-RU" sz="3200" b="1" dirty="0" smtClean="0">
                <a:solidFill>
                  <a:srgbClr val="FF0000"/>
                </a:solidFill>
              </a:rPr>
              <a:t> поверхности вращения</a:t>
            </a:r>
            <a:br>
              <a:rPr lang="ru-RU" sz="3200" b="1" dirty="0" smtClean="0">
                <a:solidFill>
                  <a:srgbClr val="FF0000"/>
                </a:solidFill>
              </a:rPr>
            </a:br>
            <a:r>
              <a:rPr lang="ru-RU" sz="1800" b="1" dirty="0" smtClean="0">
                <a:solidFill>
                  <a:srgbClr val="FF0000"/>
                </a:solidFill>
              </a:rPr>
              <a:t>Так как плоскость сечения перпендикулярна оси вращения, линия сечения (окружность) проецируется:</a:t>
            </a:r>
            <a:br>
              <a:rPr lang="ru-RU" sz="1800" b="1" dirty="0" smtClean="0">
                <a:solidFill>
                  <a:srgbClr val="FF0000"/>
                </a:solidFill>
              </a:rPr>
            </a:br>
            <a:r>
              <a:rPr lang="ru-RU" sz="1800" b="1" dirty="0" smtClean="0">
                <a:solidFill>
                  <a:srgbClr val="002060"/>
                </a:solidFill>
              </a:rPr>
              <a:t>-в окружность на плоскость, перпендикулярную оси;</a:t>
            </a:r>
            <a:br>
              <a:rPr lang="ru-RU" sz="1800" b="1" dirty="0" smtClean="0">
                <a:solidFill>
                  <a:srgbClr val="002060"/>
                </a:solidFill>
              </a:rPr>
            </a:br>
            <a:r>
              <a:rPr lang="ru-RU" sz="1800" b="1" dirty="0" smtClean="0">
                <a:solidFill>
                  <a:srgbClr val="002060"/>
                </a:solidFill>
              </a:rPr>
              <a:t>- в отрезок прямой – на плоскость, параллельную оси;</a:t>
            </a:r>
            <a:br>
              <a:rPr lang="ru-RU" sz="1800" b="1" dirty="0" smtClean="0">
                <a:solidFill>
                  <a:srgbClr val="002060"/>
                </a:solidFill>
              </a:rPr>
            </a:br>
            <a:r>
              <a:rPr lang="ru-RU" sz="1800" b="1" dirty="0" smtClean="0">
                <a:solidFill>
                  <a:srgbClr val="002060"/>
                </a:solidFill>
              </a:rPr>
              <a:t>- в эллипс – на любую другую плоскость.</a:t>
            </a:r>
            <a:r>
              <a:rPr lang="ru-RU" sz="1800" b="1" dirty="0" smtClean="0">
                <a:solidFill>
                  <a:srgbClr val="FF0000"/>
                </a:solidFill>
              </a:rPr>
              <a:t/>
            </a:r>
            <a:br>
              <a:rPr lang="ru-RU" sz="1800" b="1" dirty="0" smtClean="0">
                <a:solidFill>
                  <a:srgbClr val="FF0000"/>
                </a:solidFill>
              </a:rPr>
            </a:br>
            <a:endParaRPr lang="ru-RU" sz="1800" b="1" dirty="0" smtClean="0">
              <a:solidFill>
                <a:srgbClr val="FF0000"/>
              </a:solidFill>
            </a:endParaRPr>
          </a:p>
        </p:txBody>
      </p:sp>
      <p:grpSp>
        <p:nvGrpSpPr>
          <p:cNvPr id="2" name="Group 3"/>
          <p:cNvGrpSpPr>
            <a:grpSpLocks/>
          </p:cNvGrpSpPr>
          <p:nvPr/>
        </p:nvGrpSpPr>
        <p:grpSpPr bwMode="auto">
          <a:xfrm>
            <a:off x="500034" y="2214554"/>
            <a:ext cx="3786188" cy="3659187"/>
            <a:chOff x="1334" y="1321"/>
            <a:chExt cx="2385" cy="2305"/>
          </a:xfrm>
        </p:grpSpPr>
        <p:sp>
          <p:nvSpPr>
            <p:cNvPr id="25627" name="Oval 4"/>
            <p:cNvSpPr>
              <a:spLocks noChangeArrowheads="1"/>
            </p:cNvSpPr>
            <p:nvPr/>
          </p:nvSpPr>
          <p:spPr bwMode="auto">
            <a:xfrm rot="2586120">
              <a:off x="2812" y="2756"/>
              <a:ext cx="748" cy="726"/>
            </a:xfrm>
            <a:prstGeom prst="ellipse">
              <a:avLst/>
            </a:prstGeom>
            <a:gradFill rotWithShape="1">
              <a:gsLst>
                <a:gs pos="0">
                  <a:srgbClr val="5E7676"/>
                </a:gs>
                <a:gs pos="50000">
                  <a:srgbClr val="CCFFFF"/>
                </a:gs>
                <a:gs pos="100000">
                  <a:srgbClr val="5E7676"/>
                </a:gs>
              </a:gsLst>
              <a:lin ang="5400000" scaled="1"/>
            </a:gradFill>
            <a:ln w="9525">
              <a:solidFill>
                <a:schemeClr val="tx1"/>
              </a:solidFill>
              <a:round/>
              <a:headEnd/>
              <a:tailEnd/>
            </a:ln>
          </p:spPr>
          <p:txBody>
            <a:bodyPr wrap="none" anchor="ctr"/>
            <a:lstStyle/>
            <a:p>
              <a:endParaRPr lang="ru-RU"/>
            </a:p>
          </p:txBody>
        </p:sp>
        <p:sp>
          <p:nvSpPr>
            <p:cNvPr id="285701" name="Oval 5"/>
            <p:cNvSpPr>
              <a:spLocks noChangeArrowheads="1"/>
            </p:cNvSpPr>
            <p:nvPr/>
          </p:nvSpPr>
          <p:spPr bwMode="auto">
            <a:xfrm>
              <a:off x="1973" y="1865"/>
              <a:ext cx="1383" cy="1361"/>
            </a:xfrm>
            <a:prstGeom prst="ellipse">
              <a:avLst/>
            </a:prstGeom>
            <a:gradFill rotWithShape="1">
              <a:gsLst>
                <a:gs pos="0">
                  <a:schemeClr val="accent1">
                    <a:gamma/>
                    <a:shade val="46275"/>
                    <a:invGamma/>
                  </a:schemeClr>
                </a:gs>
                <a:gs pos="50000">
                  <a:schemeClr val="accent1"/>
                </a:gs>
                <a:gs pos="100000">
                  <a:schemeClr val="accent1">
                    <a:gamma/>
                    <a:shade val="46275"/>
                    <a:invGamma/>
                  </a:schemeClr>
                </a:gs>
              </a:gsLst>
              <a:lin ang="5400000" scaled="1"/>
            </a:gradFill>
            <a:ln w="9525">
              <a:solidFill>
                <a:schemeClr val="tx1"/>
              </a:solidFill>
              <a:round/>
              <a:headEnd/>
              <a:tailEnd/>
            </a:ln>
            <a:effectLst/>
          </p:spPr>
          <p:txBody>
            <a:bodyPr wrap="none" anchor="ctr"/>
            <a:lstStyle/>
            <a:p>
              <a:pPr>
                <a:defRPr/>
              </a:pPr>
              <a:endParaRPr lang="ru-RU"/>
            </a:p>
          </p:txBody>
        </p:sp>
        <p:sp>
          <p:nvSpPr>
            <p:cNvPr id="25629" name="Line 6"/>
            <p:cNvSpPr>
              <a:spLocks noChangeShapeType="1"/>
            </p:cNvSpPr>
            <p:nvPr/>
          </p:nvSpPr>
          <p:spPr bwMode="auto">
            <a:xfrm flipV="1">
              <a:off x="2880" y="2794"/>
              <a:ext cx="680" cy="591"/>
            </a:xfrm>
            <a:prstGeom prst="line">
              <a:avLst/>
            </a:prstGeom>
            <a:noFill/>
            <a:ln w="15875">
              <a:solidFill>
                <a:schemeClr val="tx1"/>
              </a:solidFill>
              <a:prstDash val="lgDashDot"/>
              <a:round/>
              <a:headEnd/>
              <a:tailEnd/>
            </a:ln>
          </p:spPr>
          <p:txBody>
            <a:bodyPr/>
            <a:lstStyle/>
            <a:p>
              <a:endParaRPr lang="ru-RU"/>
            </a:p>
          </p:txBody>
        </p:sp>
        <p:sp>
          <p:nvSpPr>
            <p:cNvPr id="25630" name="Oval 7"/>
            <p:cNvSpPr>
              <a:spLocks noChangeArrowheads="1"/>
            </p:cNvSpPr>
            <p:nvPr/>
          </p:nvSpPr>
          <p:spPr bwMode="auto">
            <a:xfrm>
              <a:off x="2812" y="3158"/>
              <a:ext cx="68" cy="68"/>
            </a:xfrm>
            <a:prstGeom prst="ellipse">
              <a:avLst/>
            </a:prstGeom>
            <a:solidFill>
              <a:srgbClr val="FF0000"/>
            </a:solidFill>
            <a:ln w="9525" algn="ctr">
              <a:solidFill>
                <a:schemeClr val="tx1"/>
              </a:solidFill>
              <a:round/>
              <a:headEnd/>
              <a:tailEnd/>
            </a:ln>
          </p:spPr>
          <p:txBody>
            <a:bodyPr wrap="none" anchor="ctr"/>
            <a:lstStyle/>
            <a:p>
              <a:endParaRPr lang="ru-RU"/>
            </a:p>
          </p:txBody>
        </p:sp>
        <p:sp>
          <p:nvSpPr>
            <p:cNvPr id="25631" name="Oval 8"/>
            <p:cNvSpPr>
              <a:spLocks noChangeArrowheads="1"/>
            </p:cNvSpPr>
            <p:nvPr/>
          </p:nvSpPr>
          <p:spPr bwMode="auto">
            <a:xfrm>
              <a:off x="3288" y="2726"/>
              <a:ext cx="68" cy="68"/>
            </a:xfrm>
            <a:prstGeom prst="ellipse">
              <a:avLst/>
            </a:prstGeom>
            <a:solidFill>
              <a:srgbClr val="FF0000"/>
            </a:solidFill>
            <a:ln w="9525" algn="ctr">
              <a:solidFill>
                <a:schemeClr val="tx1"/>
              </a:solidFill>
              <a:round/>
              <a:headEnd/>
              <a:tailEnd/>
            </a:ln>
          </p:spPr>
          <p:txBody>
            <a:bodyPr wrap="none" anchor="ctr"/>
            <a:lstStyle/>
            <a:p>
              <a:endParaRPr lang="ru-RU"/>
            </a:p>
          </p:txBody>
        </p:sp>
        <p:sp>
          <p:nvSpPr>
            <p:cNvPr id="25632" name="Text Box 9"/>
            <p:cNvSpPr txBox="1">
              <a:spLocks noChangeArrowheads="1"/>
            </p:cNvSpPr>
            <p:nvPr/>
          </p:nvSpPr>
          <p:spPr bwMode="auto">
            <a:xfrm>
              <a:off x="3356" y="2610"/>
              <a:ext cx="181" cy="231"/>
            </a:xfrm>
            <a:prstGeom prst="rect">
              <a:avLst/>
            </a:prstGeom>
            <a:noFill/>
            <a:ln w="9525">
              <a:noFill/>
              <a:miter lim="800000"/>
              <a:headEnd/>
              <a:tailEnd/>
            </a:ln>
          </p:spPr>
          <p:txBody>
            <a:bodyPr>
              <a:spAutoFit/>
            </a:bodyPr>
            <a:lstStyle/>
            <a:p>
              <a:pPr algn="l" eaLnBrk="1" hangingPunct="1">
                <a:spcBef>
                  <a:spcPct val="50000"/>
                </a:spcBef>
              </a:pPr>
              <a:r>
                <a:rPr lang="en-US" sz="1800" b="0" dirty="0">
                  <a:solidFill>
                    <a:schemeClr val="bg1"/>
                  </a:solidFill>
                  <a:latin typeface="Tahoma" pitchFamily="34" charset="0"/>
                </a:rPr>
                <a:t>K</a:t>
              </a:r>
              <a:endParaRPr lang="ru-RU" sz="1800" b="0" dirty="0">
                <a:solidFill>
                  <a:schemeClr val="bg1"/>
                </a:solidFill>
                <a:latin typeface="Tahoma" pitchFamily="34" charset="0"/>
              </a:endParaRPr>
            </a:p>
          </p:txBody>
        </p:sp>
        <p:sp>
          <p:nvSpPr>
            <p:cNvPr id="25633" name="Text Box 10"/>
            <p:cNvSpPr txBox="1">
              <a:spLocks noChangeArrowheads="1"/>
            </p:cNvSpPr>
            <p:nvPr/>
          </p:nvSpPr>
          <p:spPr bwMode="auto">
            <a:xfrm>
              <a:off x="2664" y="3226"/>
              <a:ext cx="295" cy="231"/>
            </a:xfrm>
            <a:prstGeom prst="rect">
              <a:avLst/>
            </a:prstGeom>
            <a:noFill/>
            <a:ln w="9525">
              <a:noFill/>
              <a:miter lim="800000"/>
              <a:headEnd/>
              <a:tailEnd/>
            </a:ln>
          </p:spPr>
          <p:txBody>
            <a:bodyPr>
              <a:spAutoFit/>
            </a:bodyPr>
            <a:lstStyle/>
            <a:p>
              <a:pPr algn="l" eaLnBrk="1" hangingPunct="1">
                <a:spcBef>
                  <a:spcPct val="50000"/>
                </a:spcBef>
              </a:pPr>
              <a:r>
                <a:rPr lang="en-US" sz="1800" b="0" dirty="0">
                  <a:solidFill>
                    <a:schemeClr val="bg1"/>
                  </a:solidFill>
                  <a:latin typeface="Tahoma" pitchFamily="34" charset="0"/>
                </a:rPr>
                <a:t>L</a:t>
              </a:r>
              <a:endParaRPr lang="ru-RU" sz="1800" b="0" dirty="0">
                <a:solidFill>
                  <a:schemeClr val="bg1"/>
                </a:solidFill>
                <a:latin typeface="Tahoma" pitchFamily="34" charset="0"/>
              </a:endParaRPr>
            </a:p>
          </p:txBody>
        </p:sp>
        <p:sp>
          <p:nvSpPr>
            <p:cNvPr id="25634" name="Oval 11"/>
            <p:cNvSpPr>
              <a:spLocks noChangeArrowheads="1"/>
            </p:cNvSpPr>
            <p:nvPr/>
          </p:nvSpPr>
          <p:spPr bwMode="auto">
            <a:xfrm>
              <a:off x="2199" y="1389"/>
              <a:ext cx="907" cy="294"/>
            </a:xfrm>
            <a:prstGeom prst="ellipse">
              <a:avLst/>
            </a:prstGeom>
            <a:gradFill rotWithShape="1">
              <a:gsLst>
                <a:gs pos="0">
                  <a:srgbClr val="765E00"/>
                </a:gs>
                <a:gs pos="100000">
                  <a:srgbClr val="FFCC00"/>
                </a:gs>
              </a:gsLst>
              <a:lin ang="5400000" scaled="1"/>
            </a:gradFill>
            <a:ln w="9525">
              <a:solidFill>
                <a:schemeClr val="tx1"/>
              </a:solidFill>
              <a:round/>
              <a:headEnd/>
              <a:tailEnd/>
            </a:ln>
          </p:spPr>
          <p:txBody>
            <a:bodyPr wrap="none" anchor="ctr"/>
            <a:lstStyle/>
            <a:p>
              <a:endParaRPr lang="ru-RU"/>
            </a:p>
          </p:txBody>
        </p:sp>
        <p:sp>
          <p:nvSpPr>
            <p:cNvPr id="25635" name="Line 12"/>
            <p:cNvSpPr>
              <a:spLocks noChangeShapeType="1"/>
            </p:cNvSpPr>
            <p:nvPr/>
          </p:nvSpPr>
          <p:spPr bwMode="auto">
            <a:xfrm>
              <a:off x="2199" y="1547"/>
              <a:ext cx="0" cy="477"/>
            </a:xfrm>
            <a:prstGeom prst="line">
              <a:avLst/>
            </a:prstGeom>
            <a:noFill/>
            <a:ln w="19050">
              <a:solidFill>
                <a:schemeClr val="tx1"/>
              </a:solidFill>
              <a:round/>
              <a:headEnd/>
              <a:tailEnd/>
            </a:ln>
          </p:spPr>
          <p:txBody>
            <a:bodyPr/>
            <a:lstStyle/>
            <a:p>
              <a:endParaRPr lang="ru-RU"/>
            </a:p>
          </p:txBody>
        </p:sp>
        <p:sp>
          <p:nvSpPr>
            <p:cNvPr id="25636" name="Line 13"/>
            <p:cNvSpPr>
              <a:spLocks noChangeShapeType="1"/>
            </p:cNvSpPr>
            <p:nvPr/>
          </p:nvSpPr>
          <p:spPr bwMode="auto">
            <a:xfrm>
              <a:off x="3106" y="1548"/>
              <a:ext cx="0" cy="477"/>
            </a:xfrm>
            <a:prstGeom prst="line">
              <a:avLst/>
            </a:prstGeom>
            <a:noFill/>
            <a:ln w="19050">
              <a:solidFill>
                <a:schemeClr val="tx1"/>
              </a:solidFill>
              <a:round/>
              <a:headEnd/>
              <a:tailEnd/>
            </a:ln>
          </p:spPr>
          <p:txBody>
            <a:bodyPr/>
            <a:lstStyle/>
            <a:p>
              <a:endParaRPr lang="ru-RU"/>
            </a:p>
          </p:txBody>
        </p:sp>
        <p:sp>
          <p:nvSpPr>
            <p:cNvPr id="25637" name="Line 14"/>
            <p:cNvSpPr>
              <a:spLocks noChangeShapeType="1"/>
            </p:cNvSpPr>
            <p:nvPr/>
          </p:nvSpPr>
          <p:spPr bwMode="auto">
            <a:xfrm>
              <a:off x="2086" y="1547"/>
              <a:ext cx="1180" cy="1"/>
            </a:xfrm>
            <a:prstGeom prst="line">
              <a:avLst/>
            </a:prstGeom>
            <a:noFill/>
            <a:ln w="15875">
              <a:solidFill>
                <a:schemeClr val="tx1"/>
              </a:solidFill>
              <a:prstDash val="lgDashDot"/>
              <a:round/>
              <a:headEnd/>
              <a:tailEnd/>
            </a:ln>
          </p:spPr>
          <p:txBody>
            <a:bodyPr/>
            <a:lstStyle/>
            <a:p>
              <a:endParaRPr lang="ru-RU"/>
            </a:p>
          </p:txBody>
        </p:sp>
        <p:sp>
          <p:nvSpPr>
            <p:cNvPr id="25638" name="Oval 15"/>
            <p:cNvSpPr>
              <a:spLocks noChangeArrowheads="1"/>
            </p:cNvSpPr>
            <p:nvPr/>
          </p:nvSpPr>
          <p:spPr bwMode="auto">
            <a:xfrm>
              <a:off x="2199" y="1878"/>
              <a:ext cx="907" cy="294"/>
            </a:xfrm>
            <a:prstGeom prst="ellipse">
              <a:avLst/>
            </a:prstGeom>
            <a:gradFill rotWithShape="1">
              <a:gsLst>
                <a:gs pos="0">
                  <a:srgbClr val="765E00"/>
                </a:gs>
                <a:gs pos="100000">
                  <a:srgbClr val="FFCC00"/>
                </a:gs>
              </a:gsLst>
              <a:lin ang="5400000" scaled="1"/>
            </a:gradFill>
            <a:ln w="9525">
              <a:solidFill>
                <a:schemeClr val="tx1"/>
              </a:solidFill>
              <a:round/>
              <a:headEnd/>
              <a:tailEnd/>
            </a:ln>
          </p:spPr>
          <p:txBody>
            <a:bodyPr wrap="none" anchor="ctr"/>
            <a:lstStyle/>
            <a:p>
              <a:endParaRPr lang="ru-RU"/>
            </a:p>
          </p:txBody>
        </p:sp>
        <p:sp>
          <p:nvSpPr>
            <p:cNvPr id="25639" name="Oval 16"/>
            <p:cNvSpPr>
              <a:spLocks noChangeArrowheads="1"/>
            </p:cNvSpPr>
            <p:nvPr/>
          </p:nvSpPr>
          <p:spPr bwMode="auto">
            <a:xfrm>
              <a:off x="2165" y="1991"/>
              <a:ext cx="68" cy="68"/>
            </a:xfrm>
            <a:prstGeom prst="ellipse">
              <a:avLst/>
            </a:prstGeom>
            <a:solidFill>
              <a:srgbClr val="FF0000"/>
            </a:solidFill>
            <a:ln w="9525" algn="ctr">
              <a:solidFill>
                <a:schemeClr val="tx1"/>
              </a:solidFill>
              <a:round/>
              <a:headEnd/>
              <a:tailEnd/>
            </a:ln>
          </p:spPr>
          <p:txBody>
            <a:bodyPr wrap="none" anchor="ctr"/>
            <a:lstStyle/>
            <a:p>
              <a:endParaRPr lang="ru-RU"/>
            </a:p>
          </p:txBody>
        </p:sp>
        <p:sp>
          <p:nvSpPr>
            <p:cNvPr id="25640" name="Oval 17"/>
            <p:cNvSpPr>
              <a:spLocks noChangeArrowheads="1"/>
            </p:cNvSpPr>
            <p:nvPr/>
          </p:nvSpPr>
          <p:spPr bwMode="auto">
            <a:xfrm>
              <a:off x="3072" y="1957"/>
              <a:ext cx="68" cy="68"/>
            </a:xfrm>
            <a:prstGeom prst="ellipse">
              <a:avLst/>
            </a:prstGeom>
            <a:solidFill>
              <a:srgbClr val="FF0000"/>
            </a:solidFill>
            <a:ln w="9525" algn="ctr">
              <a:solidFill>
                <a:schemeClr val="tx1"/>
              </a:solidFill>
              <a:round/>
              <a:headEnd/>
              <a:tailEnd/>
            </a:ln>
          </p:spPr>
          <p:txBody>
            <a:bodyPr wrap="none" anchor="ctr"/>
            <a:lstStyle/>
            <a:p>
              <a:endParaRPr lang="ru-RU"/>
            </a:p>
          </p:txBody>
        </p:sp>
        <p:sp>
          <p:nvSpPr>
            <p:cNvPr id="25641" name="Text Box 18"/>
            <p:cNvSpPr txBox="1">
              <a:spLocks noChangeArrowheads="1"/>
            </p:cNvSpPr>
            <p:nvPr/>
          </p:nvSpPr>
          <p:spPr bwMode="auto">
            <a:xfrm>
              <a:off x="1973" y="1842"/>
              <a:ext cx="306" cy="231"/>
            </a:xfrm>
            <a:prstGeom prst="rect">
              <a:avLst/>
            </a:prstGeom>
            <a:noFill/>
            <a:ln w="9525">
              <a:noFill/>
              <a:miter lim="800000"/>
              <a:headEnd/>
              <a:tailEnd/>
            </a:ln>
          </p:spPr>
          <p:txBody>
            <a:bodyPr>
              <a:spAutoFit/>
            </a:bodyPr>
            <a:lstStyle/>
            <a:p>
              <a:pPr algn="l" eaLnBrk="1" hangingPunct="1">
                <a:spcBef>
                  <a:spcPct val="50000"/>
                </a:spcBef>
              </a:pPr>
              <a:r>
                <a:rPr lang="ru-RU" sz="1800" b="0" dirty="0">
                  <a:solidFill>
                    <a:schemeClr val="bg1"/>
                  </a:solidFill>
                  <a:latin typeface="Tahoma" pitchFamily="34" charset="0"/>
                </a:rPr>
                <a:t>М</a:t>
              </a:r>
            </a:p>
          </p:txBody>
        </p:sp>
        <p:sp>
          <p:nvSpPr>
            <p:cNvPr id="25642" name="Text Box 19"/>
            <p:cNvSpPr txBox="1">
              <a:spLocks noChangeArrowheads="1"/>
            </p:cNvSpPr>
            <p:nvPr/>
          </p:nvSpPr>
          <p:spPr bwMode="auto">
            <a:xfrm>
              <a:off x="3140" y="1842"/>
              <a:ext cx="216" cy="231"/>
            </a:xfrm>
            <a:prstGeom prst="rect">
              <a:avLst/>
            </a:prstGeom>
            <a:noFill/>
            <a:ln w="9525">
              <a:noFill/>
              <a:miter lim="800000"/>
              <a:headEnd/>
              <a:tailEnd/>
            </a:ln>
          </p:spPr>
          <p:txBody>
            <a:bodyPr>
              <a:spAutoFit/>
            </a:bodyPr>
            <a:lstStyle/>
            <a:p>
              <a:pPr algn="l" eaLnBrk="1" hangingPunct="1">
                <a:spcBef>
                  <a:spcPct val="50000"/>
                </a:spcBef>
              </a:pPr>
              <a:r>
                <a:rPr lang="en-US" sz="1800" b="0" dirty="0">
                  <a:solidFill>
                    <a:schemeClr val="bg1"/>
                  </a:solidFill>
                  <a:latin typeface="Tahoma" pitchFamily="34" charset="0"/>
                </a:rPr>
                <a:t>N</a:t>
              </a:r>
              <a:endParaRPr lang="ru-RU" sz="1800" b="0" dirty="0">
                <a:solidFill>
                  <a:schemeClr val="bg1"/>
                </a:solidFill>
                <a:latin typeface="Tahoma" pitchFamily="34" charset="0"/>
              </a:endParaRPr>
            </a:p>
          </p:txBody>
        </p:sp>
        <p:sp>
          <p:nvSpPr>
            <p:cNvPr id="25643" name="Line 20"/>
            <p:cNvSpPr>
              <a:spLocks noChangeShapeType="1"/>
            </p:cNvSpPr>
            <p:nvPr/>
          </p:nvSpPr>
          <p:spPr bwMode="auto">
            <a:xfrm flipV="1">
              <a:off x="2086" y="1991"/>
              <a:ext cx="1054" cy="34"/>
            </a:xfrm>
            <a:prstGeom prst="line">
              <a:avLst/>
            </a:prstGeom>
            <a:noFill/>
            <a:ln w="15875">
              <a:solidFill>
                <a:schemeClr val="tx1"/>
              </a:solidFill>
              <a:prstDash val="lgDashDot"/>
              <a:round/>
              <a:headEnd/>
              <a:tailEnd/>
            </a:ln>
          </p:spPr>
          <p:txBody>
            <a:bodyPr/>
            <a:lstStyle/>
            <a:p>
              <a:endParaRPr lang="ru-RU"/>
            </a:p>
          </p:txBody>
        </p:sp>
        <p:sp>
          <p:nvSpPr>
            <p:cNvPr id="25644" name="AutoShape 21"/>
            <p:cNvSpPr>
              <a:spLocks noChangeArrowheads="1"/>
            </p:cNvSpPr>
            <p:nvPr/>
          </p:nvSpPr>
          <p:spPr bwMode="auto">
            <a:xfrm rot="-7903788">
              <a:off x="1440" y="2695"/>
              <a:ext cx="825" cy="1037"/>
            </a:xfrm>
            <a:prstGeom prst="triangle">
              <a:avLst>
                <a:gd name="adj" fmla="val 65056"/>
              </a:avLst>
            </a:prstGeom>
            <a:gradFill rotWithShape="1">
              <a:gsLst>
                <a:gs pos="0">
                  <a:srgbClr val="765E76"/>
                </a:gs>
                <a:gs pos="50000">
                  <a:srgbClr val="FFCCFF"/>
                </a:gs>
                <a:gs pos="100000">
                  <a:srgbClr val="765E76"/>
                </a:gs>
              </a:gsLst>
              <a:lin ang="5400000" scaled="1"/>
            </a:gradFill>
            <a:ln w="9525">
              <a:solidFill>
                <a:schemeClr val="tx1"/>
              </a:solidFill>
              <a:miter lim="800000"/>
              <a:headEnd/>
              <a:tailEnd/>
            </a:ln>
          </p:spPr>
          <p:txBody>
            <a:bodyPr wrap="none" anchor="ctr"/>
            <a:lstStyle/>
            <a:p>
              <a:endParaRPr lang="ru-RU"/>
            </a:p>
          </p:txBody>
        </p:sp>
        <p:sp>
          <p:nvSpPr>
            <p:cNvPr id="25645" name="Oval 22"/>
            <p:cNvSpPr>
              <a:spLocks noChangeArrowheads="1"/>
            </p:cNvSpPr>
            <p:nvPr/>
          </p:nvSpPr>
          <p:spPr bwMode="auto">
            <a:xfrm rot="2906752">
              <a:off x="1812" y="2732"/>
              <a:ext cx="745" cy="314"/>
            </a:xfrm>
            <a:prstGeom prst="ellipse">
              <a:avLst/>
            </a:prstGeom>
            <a:gradFill rotWithShape="1">
              <a:gsLst>
                <a:gs pos="0">
                  <a:srgbClr val="765E76"/>
                </a:gs>
                <a:gs pos="50000">
                  <a:srgbClr val="FFCCFF"/>
                </a:gs>
                <a:gs pos="100000">
                  <a:srgbClr val="765E76"/>
                </a:gs>
              </a:gsLst>
              <a:lin ang="5400000" scaled="1"/>
            </a:gradFill>
            <a:ln w="9525">
              <a:solidFill>
                <a:schemeClr val="tx1"/>
              </a:solidFill>
              <a:round/>
              <a:headEnd/>
              <a:tailEnd/>
            </a:ln>
          </p:spPr>
          <p:txBody>
            <a:bodyPr wrap="none" anchor="ctr"/>
            <a:lstStyle/>
            <a:p>
              <a:endParaRPr lang="ru-RU"/>
            </a:p>
          </p:txBody>
        </p:sp>
        <p:sp>
          <p:nvSpPr>
            <p:cNvPr id="25646" name="Line 23"/>
            <p:cNvSpPr>
              <a:spLocks noChangeShapeType="1"/>
            </p:cNvSpPr>
            <p:nvPr/>
          </p:nvSpPr>
          <p:spPr bwMode="auto">
            <a:xfrm>
              <a:off x="1915" y="2571"/>
              <a:ext cx="567" cy="690"/>
            </a:xfrm>
            <a:prstGeom prst="line">
              <a:avLst/>
            </a:prstGeom>
            <a:noFill/>
            <a:ln w="15875">
              <a:solidFill>
                <a:schemeClr val="tx1"/>
              </a:solidFill>
              <a:prstDash val="lgDashDot"/>
              <a:round/>
              <a:headEnd/>
              <a:tailEnd/>
            </a:ln>
          </p:spPr>
          <p:txBody>
            <a:bodyPr/>
            <a:lstStyle/>
            <a:p>
              <a:endParaRPr lang="ru-RU"/>
            </a:p>
          </p:txBody>
        </p:sp>
        <p:sp>
          <p:nvSpPr>
            <p:cNvPr id="25647" name="Oval 24"/>
            <p:cNvSpPr>
              <a:spLocks noChangeArrowheads="1"/>
            </p:cNvSpPr>
            <p:nvPr/>
          </p:nvSpPr>
          <p:spPr bwMode="auto">
            <a:xfrm>
              <a:off x="1881" y="2571"/>
              <a:ext cx="68" cy="68"/>
            </a:xfrm>
            <a:prstGeom prst="ellipse">
              <a:avLst/>
            </a:prstGeom>
            <a:solidFill>
              <a:srgbClr val="FF0000"/>
            </a:solidFill>
            <a:ln w="9525" algn="ctr">
              <a:solidFill>
                <a:schemeClr val="tx1"/>
              </a:solidFill>
              <a:round/>
              <a:headEnd/>
              <a:tailEnd/>
            </a:ln>
          </p:spPr>
          <p:txBody>
            <a:bodyPr wrap="none" anchor="ctr"/>
            <a:lstStyle/>
            <a:p>
              <a:endParaRPr lang="ru-RU"/>
            </a:p>
          </p:txBody>
        </p:sp>
        <p:sp>
          <p:nvSpPr>
            <p:cNvPr id="25648" name="Oval 25"/>
            <p:cNvSpPr>
              <a:spLocks noChangeArrowheads="1"/>
            </p:cNvSpPr>
            <p:nvPr/>
          </p:nvSpPr>
          <p:spPr bwMode="auto">
            <a:xfrm>
              <a:off x="2371" y="3183"/>
              <a:ext cx="68" cy="68"/>
            </a:xfrm>
            <a:prstGeom prst="ellipse">
              <a:avLst/>
            </a:prstGeom>
            <a:solidFill>
              <a:srgbClr val="FF0000"/>
            </a:solidFill>
            <a:ln w="9525" algn="ctr">
              <a:solidFill>
                <a:schemeClr val="tx1"/>
              </a:solidFill>
              <a:round/>
              <a:headEnd/>
              <a:tailEnd/>
            </a:ln>
          </p:spPr>
          <p:txBody>
            <a:bodyPr wrap="none" anchor="ctr"/>
            <a:lstStyle/>
            <a:p>
              <a:endParaRPr lang="ru-RU"/>
            </a:p>
          </p:txBody>
        </p:sp>
        <p:sp>
          <p:nvSpPr>
            <p:cNvPr id="25649" name="Text Box 26"/>
            <p:cNvSpPr txBox="1">
              <a:spLocks noChangeArrowheads="1"/>
            </p:cNvSpPr>
            <p:nvPr/>
          </p:nvSpPr>
          <p:spPr bwMode="auto">
            <a:xfrm>
              <a:off x="2244" y="3251"/>
              <a:ext cx="253" cy="231"/>
            </a:xfrm>
            <a:prstGeom prst="rect">
              <a:avLst/>
            </a:prstGeom>
            <a:noFill/>
            <a:ln w="9525">
              <a:noFill/>
              <a:miter lim="800000"/>
              <a:headEnd/>
              <a:tailEnd/>
            </a:ln>
          </p:spPr>
          <p:txBody>
            <a:bodyPr>
              <a:spAutoFit/>
            </a:bodyPr>
            <a:lstStyle/>
            <a:p>
              <a:pPr algn="l" eaLnBrk="1" hangingPunct="1">
                <a:spcBef>
                  <a:spcPct val="50000"/>
                </a:spcBef>
              </a:pPr>
              <a:r>
                <a:rPr lang="ru-RU" sz="1800" b="0" dirty="0">
                  <a:solidFill>
                    <a:schemeClr val="bg1"/>
                  </a:solidFill>
                  <a:latin typeface="Tahoma" pitchFamily="34" charset="0"/>
                </a:rPr>
                <a:t>С</a:t>
              </a:r>
            </a:p>
          </p:txBody>
        </p:sp>
        <p:sp>
          <p:nvSpPr>
            <p:cNvPr id="25650" name="Text Box 27"/>
            <p:cNvSpPr txBox="1">
              <a:spLocks noChangeArrowheads="1"/>
            </p:cNvSpPr>
            <p:nvPr/>
          </p:nvSpPr>
          <p:spPr bwMode="auto">
            <a:xfrm>
              <a:off x="1643" y="2523"/>
              <a:ext cx="272" cy="231"/>
            </a:xfrm>
            <a:prstGeom prst="rect">
              <a:avLst/>
            </a:prstGeom>
            <a:noFill/>
            <a:ln w="9525">
              <a:noFill/>
              <a:miter lim="800000"/>
              <a:headEnd/>
              <a:tailEnd/>
            </a:ln>
          </p:spPr>
          <p:txBody>
            <a:bodyPr>
              <a:spAutoFit/>
            </a:bodyPr>
            <a:lstStyle/>
            <a:p>
              <a:pPr algn="l" eaLnBrk="1" hangingPunct="1">
                <a:spcBef>
                  <a:spcPct val="50000"/>
                </a:spcBef>
              </a:pPr>
              <a:r>
                <a:rPr lang="en-US" sz="1800" b="0" dirty="0">
                  <a:solidFill>
                    <a:schemeClr val="bg1"/>
                  </a:solidFill>
                  <a:latin typeface="Tahoma" pitchFamily="34" charset="0"/>
                </a:rPr>
                <a:t>D</a:t>
              </a:r>
              <a:endParaRPr lang="ru-RU" sz="1800" b="0" dirty="0">
                <a:solidFill>
                  <a:schemeClr val="bg1"/>
                </a:solidFill>
                <a:latin typeface="Tahoma" pitchFamily="34" charset="0"/>
              </a:endParaRPr>
            </a:p>
          </p:txBody>
        </p:sp>
        <p:sp>
          <p:nvSpPr>
            <p:cNvPr id="25651" name="Line 28"/>
            <p:cNvSpPr>
              <a:spLocks noChangeShapeType="1"/>
            </p:cNvSpPr>
            <p:nvPr/>
          </p:nvSpPr>
          <p:spPr bwMode="auto">
            <a:xfrm>
              <a:off x="1701" y="2546"/>
              <a:ext cx="2018" cy="0"/>
            </a:xfrm>
            <a:prstGeom prst="line">
              <a:avLst/>
            </a:prstGeom>
            <a:noFill/>
            <a:ln w="15875">
              <a:solidFill>
                <a:schemeClr val="tx1"/>
              </a:solidFill>
              <a:prstDash val="lgDashDot"/>
              <a:round/>
              <a:headEnd/>
              <a:tailEnd/>
            </a:ln>
          </p:spPr>
          <p:txBody>
            <a:bodyPr/>
            <a:lstStyle/>
            <a:p>
              <a:endParaRPr lang="ru-RU"/>
            </a:p>
          </p:txBody>
        </p:sp>
        <p:sp>
          <p:nvSpPr>
            <p:cNvPr id="25652" name="Line 29"/>
            <p:cNvSpPr>
              <a:spLocks noChangeShapeType="1"/>
            </p:cNvSpPr>
            <p:nvPr/>
          </p:nvSpPr>
          <p:spPr bwMode="auto">
            <a:xfrm flipV="1">
              <a:off x="1392" y="2082"/>
              <a:ext cx="1874" cy="1393"/>
            </a:xfrm>
            <a:prstGeom prst="line">
              <a:avLst/>
            </a:prstGeom>
            <a:noFill/>
            <a:ln w="15875">
              <a:solidFill>
                <a:schemeClr val="tx1"/>
              </a:solidFill>
              <a:prstDash val="lgDashDot"/>
              <a:round/>
              <a:headEnd/>
              <a:tailEnd/>
            </a:ln>
          </p:spPr>
          <p:txBody>
            <a:bodyPr/>
            <a:lstStyle/>
            <a:p>
              <a:endParaRPr lang="ru-RU"/>
            </a:p>
          </p:txBody>
        </p:sp>
        <p:sp>
          <p:nvSpPr>
            <p:cNvPr id="25653" name="Line 30"/>
            <p:cNvSpPr>
              <a:spLocks noChangeShapeType="1"/>
            </p:cNvSpPr>
            <p:nvPr/>
          </p:nvSpPr>
          <p:spPr bwMode="auto">
            <a:xfrm>
              <a:off x="2653" y="1321"/>
              <a:ext cx="0" cy="2064"/>
            </a:xfrm>
            <a:prstGeom prst="line">
              <a:avLst/>
            </a:prstGeom>
            <a:noFill/>
            <a:ln w="15875">
              <a:solidFill>
                <a:schemeClr val="tx1"/>
              </a:solidFill>
              <a:prstDash val="lgDashDot"/>
              <a:round/>
              <a:headEnd/>
              <a:tailEnd/>
            </a:ln>
          </p:spPr>
          <p:txBody>
            <a:bodyPr/>
            <a:lstStyle/>
            <a:p>
              <a:endParaRPr lang="ru-RU"/>
            </a:p>
          </p:txBody>
        </p:sp>
        <p:sp>
          <p:nvSpPr>
            <p:cNvPr id="25654" name="Oval 31"/>
            <p:cNvSpPr>
              <a:spLocks noChangeArrowheads="1"/>
            </p:cNvSpPr>
            <p:nvPr/>
          </p:nvSpPr>
          <p:spPr bwMode="auto">
            <a:xfrm rot="-2375772">
              <a:off x="2766" y="2863"/>
              <a:ext cx="590" cy="208"/>
            </a:xfrm>
            <a:prstGeom prst="ellipse">
              <a:avLst/>
            </a:prstGeom>
            <a:gradFill rotWithShape="1">
              <a:gsLst>
                <a:gs pos="0">
                  <a:srgbClr val="5F7670"/>
                </a:gs>
                <a:gs pos="50000">
                  <a:srgbClr val="CDFFF2"/>
                </a:gs>
                <a:gs pos="100000">
                  <a:srgbClr val="5F7670"/>
                </a:gs>
              </a:gsLst>
              <a:lin ang="5400000" scaled="1"/>
            </a:gradFill>
            <a:ln w="9525">
              <a:solidFill>
                <a:schemeClr val="tx1"/>
              </a:solidFill>
              <a:round/>
              <a:headEnd/>
              <a:tailEnd/>
            </a:ln>
          </p:spPr>
          <p:txBody>
            <a:bodyPr wrap="none" anchor="ctr"/>
            <a:lstStyle/>
            <a:p>
              <a:endParaRPr lang="ru-RU"/>
            </a:p>
          </p:txBody>
        </p:sp>
        <p:sp>
          <p:nvSpPr>
            <p:cNvPr id="25655" name="Line 32"/>
            <p:cNvSpPr>
              <a:spLocks noChangeShapeType="1"/>
            </p:cNvSpPr>
            <p:nvPr/>
          </p:nvSpPr>
          <p:spPr bwMode="auto">
            <a:xfrm flipV="1">
              <a:off x="2812" y="2726"/>
              <a:ext cx="544" cy="457"/>
            </a:xfrm>
            <a:prstGeom prst="line">
              <a:avLst/>
            </a:prstGeom>
            <a:noFill/>
            <a:ln w="15875">
              <a:solidFill>
                <a:schemeClr val="tx1"/>
              </a:solidFill>
              <a:prstDash val="lgDashDot"/>
              <a:round/>
              <a:headEnd/>
              <a:tailEnd/>
            </a:ln>
          </p:spPr>
          <p:txBody>
            <a:bodyPr/>
            <a:lstStyle/>
            <a:p>
              <a:endParaRPr lang="ru-RU"/>
            </a:p>
          </p:txBody>
        </p:sp>
        <p:sp>
          <p:nvSpPr>
            <p:cNvPr id="25656" name="Line 33"/>
            <p:cNvSpPr>
              <a:spLocks noChangeShapeType="1"/>
            </p:cNvSpPr>
            <p:nvPr/>
          </p:nvSpPr>
          <p:spPr bwMode="auto">
            <a:xfrm>
              <a:off x="2426" y="2341"/>
              <a:ext cx="1134" cy="1134"/>
            </a:xfrm>
            <a:prstGeom prst="line">
              <a:avLst/>
            </a:prstGeom>
            <a:noFill/>
            <a:ln w="15875">
              <a:solidFill>
                <a:schemeClr val="tx1"/>
              </a:solidFill>
              <a:prstDash val="lgDashDot"/>
              <a:round/>
              <a:headEnd/>
              <a:tailEnd/>
            </a:ln>
          </p:spPr>
          <p:txBody>
            <a:bodyPr/>
            <a:lstStyle/>
            <a:p>
              <a:endParaRPr lang="ru-RU"/>
            </a:p>
          </p:txBody>
        </p:sp>
      </p:grpSp>
      <p:sp>
        <p:nvSpPr>
          <p:cNvPr id="285730" name="Line 34"/>
          <p:cNvSpPr>
            <a:spLocks noChangeShapeType="1"/>
          </p:cNvSpPr>
          <p:nvPr/>
        </p:nvSpPr>
        <p:spPr bwMode="auto">
          <a:xfrm>
            <a:off x="5536150" y="4042178"/>
            <a:ext cx="2700338" cy="0"/>
          </a:xfrm>
          <a:prstGeom prst="line">
            <a:avLst/>
          </a:prstGeom>
          <a:noFill/>
          <a:ln w="15875">
            <a:solidFill>
              <a:schemeClr val="bg1"/>
            </a:solidFill>
            <a:prstDash val="lgDashDot"/>
            <a:round/>
            <a:headEnd/>
            <a:tailEnd/>
          </a:ln>
        </p:spPr>
        <p:txBody>
          <a:bodyPr/>
          <a:lstStyle/>
          <a:p>
            <a:endParaRPr lang="ru-RU"/>
          </a:p>
        </p:txBody>
      </p:sp>
      <p:sp>
        <p:nvSpPr>
          <p:cNvPr id="285731" name="Line 35"/>
          <p:cNvSpPr>
            <a:spLocks noChangeShapeType="1"/>
          </p:cNvSpPr>
          <p:nvPr/>
        </p:nvSpPr>
        <p:spPr bwMode="auto">
          <a:xfrm>
            <a:off x="6796625" y="1989540"/>
            <a:ext cx="0" cy="3430588"/>
          </a:xfrm>
          <a:prstGeom prst="line">
            <a:avLst/>
          </a:prstGeom>
          <a:noFill/>
          <a:ln w="15875">
            <a:solidFill>
              <a:schemeClr val="bg1"/>
            </a:solidFill>
            <a:prstDash val="lgDashDot"/>
            <a:round/>
            <a:headEnd/>
            <a:tailEnd/>
          </a:ln>
        </p:spPr>
        <p:txBody>
          <a:bodyPr/>
          <a:lstStyle/>
          <a:p>
            <a:endParaRPr lang="ru-RU"/>
          </a:p>
        </p:txBody>
      </p:sp>
      <p:sp>
        <p:nvSpPr>
          <p:cNvPr id="285732" name="Oval 36"/>
          <p:cNvSpPr>
            <a:spLocks noChangeArrowheads="1"/>
          </p:cNvSpPr>
          <p:nvPr/>
        </p:nvSpPr>
        <p:spPr bwMode="auto">
          <a:xfrm>
            <a:off x="5680613" y="2961090"/>
            <a:ext cx="2268537" cy="2212975"/>
          </a:xfrm>
          <a:prstGeom prst="ellipse">
            <a:avLst/>
          </a:prstGeom>
          <a:noFill/>
          <a:ln w="19050">
            <a:solidFill>
              <a:schemeClr val="bg1"/>
            </a:solidFill>
            <a:round/>
            <a:headEnd/>
            <a:tailEnd/>
          </a:ln>
        </p:spPr>
        <p:txBody>
          <a:bodyPr wrap="none" anchor="ctr"/>
          <a:lstStyle/>
          <a:p>
            <a:endParaRPr lang="ru-RU"/>
          </a:p>
        </p:txBody>
      </p:sp>
      <p:sp>
        <p:nvSpPr>
          <p:cNvPr id="285733" name="Rectangle 37"/>
          <p:cNvSpPr>
            <a:spLocks noChangeArrowheads="1"/>
          </p:cNvSpPr>
          <p:nvPr/>
        </p:nvSpPr>
        <p:spPr bwMode="auto">
          <a:xfrm>
            <a:off x="6166388" y="2143528"/>
            <a:ext cx="1260475" cy="1009650"/>
          </a:xfrm>
          <a:prstGeom prst="rect">
            <a:avLst/>
          </a:prstGeom>
          <a:noFill/>
          <a:ln w="19050">
            <a:solidFill>
              <a:schemeClr val="bg1"/>
            </a:solidFill>
            <a:miter lim="800000"/>
            <a:headEnd/>
            <a:tailEnd/>
          </a:ln>
        </p:spPr>
        <p:txBody>
          <a:bodyPr wrap="none" anchor="ctr"/>
          <a:lstStyle/>
          <a:p>
            <a:endParaRPr lang="ru-RU"/>
          </a:p>
        </p:txBody>
      </p:sp>
      <p:sp>
        <p:nvSpPr>
          <p:cNvPr id="285734" name="Oval 38"/>
          <p:cNvSpPr>
            <a:spLocks noChangeArrowheads="1"/>
          </p:cNvSpPr>
          <p:nvPr/>
        </p:nvSpPr>
        <p:spPr bwMode="auto">
          <a:xfrm>
            <a:off x="6112413" y="3069040"/>
            <a:ext cx="107950" cy="107950"/>
          </a:xfrm>
          <a:prstGeom prst="ellipse">
            <a:avLst/>
          </a:prstGeom>
          <a:noFill/>
          <a:ln w="9525" algn="ctr">
            <a:solidFill>
              <a:schemeClr val="bg1"/>
            </a:solidFill>
            <a:round/>
            <a:headEnd/>
            <a:tailEnd/>
          </a:ln>
        </p:spPr>
        <p:txBody>
          <a:bodyPr wrap="none" anchor="ctr"/>
          <a:lstStyle/>
          <a:p>
            <a:endParaRPr lang="ru-RU"/>
          </a:p>
        </p:txBody>
      </p:sp>
      <p:sp>
        <p:nvSpPr>
          <p:cNvPr id="285735" name="Oval 39"/>
          <p:cNvSpPr>
            <a:spLocks noChangeArrowheads="1"/>
          </p:cNvSpPr>
          <p:nvPr/>
        </p:nvSpPr>
        <p:spPr bwMode="auto">
          <a:xfrm>
            <a:off x="7372888" y="3069040"/>
            <a:ext cx="107950" cy="107950"/>
          </a:xfrm>
          <a:prstGeom prst="ellipse">
            <a:avLst/>
          </a:prstGeom>
          <a:noFill/>
          <a:ln w="9525" algn="ctr">
            <a:solidFill>
              <a:schemeClr val="bg1"/>
            </a:solidFill>
            <a:round/>
            <a:headEnd/>
            <a:tailEnd/>
          </a:ln>
        </p:spPr>
        <p:txBody>
          <a:bodyPr wrap="none" anchor="ctr"/>
          <a:lstStyle/>
          <a:p>
            <a:endParaRPr lang="ru-RU"/>
          </a:p>
        </p:txBody>
      </p:sp>
      <p:sp>
        <p:nvSpPr>
          <p:cNvPr id="285736" name="Text Box 40"/>
          <p:cNvSpPr txBox="1">
            <a:spLocks noChangeArrowheads="1"/>
          </p:cNvSpPr>
          <p:nvPr/>
        </p:nvSpPr>
        <p:spPr bwMode="auto">
          <a:xfrm>
            <a:off x="5752050" y="2708678"/>
            <a:ext cx="503238" cy="366712"/>
          </a:xfrm>
          <a:prstGeom prst="rect">
            <a:avLst/>
          </a:prstGeom>
          <a:noFill/>
          <a:ln w="9525">
            <a:solidFill>
              <a:schemeClr val="bg1"/>
            </a:solidFill>
            <a:miter lim="800000"/>
            <a:headEnd/>
            <a:tailEnd/>
          </a:ln>
        </p:spPr>
        <p:txBody>
          <a:bodyPr>
            <a:spAutoFit/>
          </a:bodyPr>
          <a:lstStyle/>
          <a:p>
            <a:pPr algn="l" eaLnBrk="1" hangingPunct="1">
              <a:spcBef>
                <a:spcPct val="50000"/>
              </a:spcBef>
            </a:pPr>
            <a:r>
              <a:rPr lang="en-US" sz="1800" b="0" dirty="0">
                <a:solidFill>
                  <a:schemeClr val="bg1"/>
                </a:solidFill>
                <a:latin typeface="Tahoma" pitchFamily="34" charset="0"/>
              </a:rPr>
              <a:t>M</a:t>
            </a:r>
            <a:r>
              <a:rPr lang="en-US" sz="1000" b="0" dirty="0">
                <a:solidFill>
                  <a:schemeClr val="bg1"/>
                </a:solidFill>
                <a:latin typeface="Tahoma" pitchFamily="34" charset="0"/>
              </a:rPr>
              <a:t>2</a:t>
            </a:r>
            <a:endParaRPr lang="ru-RU" sz="1800" b="0" dirty="0">
              <a:solidFill>
                <a:schemeClr val="bg1"/>
              </a:solidFill>
              <a:latin typeface="Tahoma" pitchFamily="34" charset="0"/>
            </a:endParaRPr>
          </a:p>
        </p:txBody>
      </p:sp>
      <p:sp>
        <p:nvSpPr>
          <p:cNvPr id="285737" name="Text Box 41"/>
          <p:cNvSpPr txBox="1">
            <a:spLocks noChangeArrowheads="1"/>
          </p:cNvSpPr>
          <p:nvPr/>
        </p:nvSpPr>
        <p:spPr bwMode="auto">
          <a:xfrm>
            <a:off x="7372888" y="2745190"/>
            <a:ext cx="431800" cy="366713"/>
          </a:xfrm>
          <a:prstGeom prst="rect">
            <a:avLst/>
          </a:prstGeom>
          <a:noFill/>
          <a:ln w="9525">
            <a:solidFill>
              <a:schemeClr val="bg1"/>
            </a:solidFill>
            <a:miter lim="800000"/>
            <a:headEnd/>
            <a:tailEnd/>
          </a:ln>
        </p:spPr>
        <p:txBody>
          <a:bodyPr>
            <a:spAutoFit/>
          </a:bodyPr>
          <a:lstStyle/>
          <a:p>
            <a:pPr algn="l" eaLnBrk="1" hangingPunct="1">
              <a:spcBef>
                <a:spcPct val="50000"/>
              </a:spcBef>
            </a:pPr>
            <a:r>
              <a:rPr lang="en-US" sz="1800" b="0" dirty="0">
                <a:solidFill>
                  <a:schemeClr val="bg1"/>
                </a:solidFill>
                <a:latin typeface="Tahoma" pitchFamily="34" charset="0"/>
              </a:rPr>
              <a:t>N</a:t>
            </a:r>
            <a:r>
              <a:rPr lang="en-US" sz="1000" b="0" dirty="0">
                <a:solidFill>
                  <a:schemeClr val="bg1"/>
                </a:solidFill>
                <a:latin typeface="Tahoma" pitchFamily="34" charset="0"/>
              </a:rPr>
              <a:t>2</a:t>
            </a:r>
            <a:endParaRPr lang="ru-RU" sz="1800" b="0" dirty="0">
              <a:solidFill>
                <a:schemeClr val="bg1"/>
              </a:solidFill>
              <a:latin typeface="Tahoma" pitchFamily="34" charset="0"/>
            </a:endParaRPr>
          </a:p>
        </p:txBody>
      </p:sp>
      <p:sp>
        <p:nvSpPr>
          <p:cNvPr id="285738" name="Line 42"/>
          <p:cNvSpPr>
            <a:spLocks noChangeShapeType="1"/>
          </p:cNvSpPr>
          <p:nvPr/>
        </p:nvSpPr>
        <p:spPr bwMode="auto">
          <a:xfrm flipH="1">
            <a:off x="5032913" y="3494490"/>
            <a:ext cx="2339975" cy="2382838"/>
          </a:xfrm>
          <a:prstGeom prst="line">
            <a:avLst/>
          </a:prstGeom>
          <a:noFill/>
          <a:ln w="15875">
            <a:solidFill>
              <a:schemeClr val="bg1"/>
            </a:solidFill>
            <a:prstDash val="lgDashDot"/>
            <a:round/>
            <a:headEnd/>
            <a:tailEnd/>
          </a:ln>
        </p:spPr>
        <p:txBody>
          <a:bodyPr/>
          <a:lstStyle/>
          <a:p>
            <a:endParaRPr lang="ru-RU"/>
          </a:p>
        </p:txBody>
      </p:sp>
      <p:sp>
        <p:nvSpPr>
          <p:cNvPr id="285739" name="AutoShape 43"/>
          <p:cNvSpPr>
            <a:spLocks noChangeArrowheads="1"/>
          </p:cNvSpPr>
          <p:nvPr/>
        </p:nvSpPr>
        <p:spPr bwMode="auto">
          <a:xfrm rot="-8192986">
            <a:off x="4878925" y="4373965"/>
            <a:ext cx="1565275" cy="1724025"/>
          </a:xfrm>
          <a:prstGeom prst="triangle">
            <a:avLst>
              <a:gd name="adj" fmla="val 50000"/>
            </a:avLst>
          </a:prstGeom>
          <a:noFill/>
          <a:ln w="19050">
            <a:solidFill>
              <a:schemeClr val="bg1"/>
            </a:solidFill>
            <a:miter lim="800000"/>
            <a:headEnd/>
            <a:tailEnd/>
          </a:ln>
        </p:spPr>
        <p:txBody>
          <a:bodyPr wrap="none" anchor="ctr"/>
          <a:lstStyle/>
          <a:p>
            <a:endParaRPr lang="ru-RU"/>
          </a:p>
        </p:txBody>
      </p:sp>
      <p:sp>
        <p:nvSpPr>
          <p:cNvPr id="285740" name="Oval 44"/>
          <p:cNvSpPr>
            <a:spLocks noChangeArrowheads="1"/>
          </p:cNvSpPr>
          <p:nvPr/>
        </p:nvSpPr>
        <p:spPr bwMode="auto">
          <a:xfrm>
            <a:off x="5607588" y="4019953"/>
            <a:ext cx="107950" cy="107950"/>
          </a:xfrm>
          <a:prstGeom prst="ellipse">
            <a:avLst/>
          </a:prstGeom>
          <a:noFill/>
          <a:ln w="9525" algn="ctr">
            <a:solidFill>
              <a:schemeClr val="bg1"/>
            </a:solidFill>
            <a:round/>
            <a:headEnd/>
            <a:tailEnd/>
          </a:ln>
        </p:spPr>
        <p:txBody>
          <a:bodyPr wrap="none" anchor="ctr"/>
          <a:lstStyle/>
          <a:p>
            <a:endParaRPr lang="ru-RU"/>
          </a:p>
        </p:txBody>
      </p:sp>
      <p:sp>
        <p:nvSpPr>
          <p:cNvPr id="285741" name="Oval 45"/>
          <p:cNvSpPr>
            <a:spLocks noChangeArrowheads="1"/>
          </p:cNvSpPr>
          <p:nvPr/>
        </p:nvSpPr>
        <p:spPr bwMode="auto">
          <a:xfrm>
            <a:off x="6742650" y="5093103"/>
            <a:ext cx="107950" cy="107950"/>
          </a:xfrm>
          <a:prstGeom prst="ellipse">
            <a:avLst/>
          </a:prstGeom>
          <a:noFill/>
          <a:ln w="9525" algn="ctr">
            <a:solidFill>
              <a:schemeClr val="bg1"/>
            </a:solidFill>
            <a:round/>
            <a:headEnd/>
            <a:tailEnd/>
          </a:ln>
        </p:spPr>
        <p:txBody>
          <a:bodyPr wrap="none" anchor="ctr"/>
          <a:lstStyle/>
          <a:p>
            <a:endParaRPr lang="ru-RU"/>
          </a:p>
        </p:txBody>
      </p:sp>
      <p:sp>
        <p:nvSpPr>
          <p:cNvPr id="285742" name="Line 46"/>
          <p:cNvSpPr>
            <a:spLocks noChangeShapeType="1"/>
          </p:cNvSpPr>
          <p:nvPr/>
        </p:nvSpPr>
        <p:spPr bwMode="auto">
          <a:xfrm>
            <a:off x="6742650" y="4019953"/>
            <a:ext cx="1592263" cy="1400175"/>
          </a:xfrm>
          <a:prstGeom prst="line">
            <a:avLst/>
          </a:prstGeom>
          <a:noFill/>
          <a:ln w="15875">
            <a:solidFill>
              <a:schemeClr val="bg1"/>
            </a:solidFill>
            <a:prstDash val="lgDashDot"/>
            <a:round/>
            <a:headEnd/>
            <a:tailEnd/>
          </a:ln>
        </p:spPr>
        <p:txBody>
          <a:bodyPr/>
          <a:lstStyle/>
          <a:p>
            <a:endParaRPr lang="ru-RU"/>
          </a:p>
        </p:txBody>
      </p:sp>
      <p:sp>
        <p:nvSpPr>
          <p:cNvPr id="285743" name="Line 47"/>
          <p:cNvSpPr>
            <a:spLocks noChangeShapeType="1"/>
          </p:cNvSpPr>
          <p:nvPr/>
        </p:nvSpPr>
        <p:spPr bwMode="auto">
          <a:xfrm flipH="1">
            <a:off x="7426863" y="4591453"/>
            <a:ext cx="738187" cy="828675"/>
          </a:xfrm>
          <a:prstGeom prst="line">
            <a:avLst/>
          </a:prstGeom>
          <a:noFill/>
          <a:ln w="15875">
            <a:solidFill>
              <a:schemeClr val="bg1"/>
            </a:solidFill>
            <a:prstDash val="lgDashDot"/>
            <a:round/>
            <a:headEnd/>
            <a:tailEnd/>
          </a:ln>
        </p:spPr>
        <p:txBody>
          <a:bodyPr/>
          <a:lstStyle/>
          <a:p>
            <a:endParaRPr lang="ru-RU"/>
          </a:p>
        </p:txBody>
      </p:sp>
      <p:sp>
        <p:nvSpPr>
          <p:cNvPr id="285744" name="Oval 48"/>
          <p:cNvSpPr>
            <a:spLocks noChangeArrowheads="1"/>
          </p:cNvSpPr>
          <p:nvPr/>
        </p:nvSpPr>
        <p:spPr bwMode="auto">
          <a:xfrm rot="2616367">
            <a:off x="7272875" y="4421590"/>
            <a:ext cx="1062038" cy="1063625"/>
          </a:xfrm>
          <a:prstGeom prst="ellipse">
            <a:avLst/>
          </a:prstGeom>
          <a:noFill/>
          <a:ln w="19050">
            <a:solidFill>
              <a:schemeClr val="bg1"/>
            </a:solidFill>
            <a:round/>
            <a:headEnd/>
            <a:tailEnd/>
          </a:ln>
        </p:spPr>
        <p:txBody>
          <a:bodyPr wrap="none" anchor="ctr"/>
          <a:lstStyle/>
          <a:p>
            <a:endParaRPr lang="ru-RU"/>
          </a:p>
        </p:txBody>
      </p:sp>
      <p:sp>
        <p:nvSpPr>
          <p:cNvPr id="285745" name="Oval 49"/>
          <p:cNvSpPr>
            <a:spLocks noChangeArrowheads="1"/>
          </p:cNvSpPr>
          <p:nvPr/>
        </p:nvSpPr>
        <p:spPr bwMode="auto">
          <a:xfrm>
            <a:off x="7264938" y="4985153"/>
            <a:ext cx="107950" cy="107950"/>
          </a:xfrm>
          <a:prstGeom prst="ellipse">
            <a:avLst/>
          </a:prstGeom>
          <a:noFill/>
          <a:ln w="9525" algn="ctr">
            <a:solidFill>
              <a:schemeClr val="bg1"/>
            </a:solidFill>
            <a:round/>
            <a:headEnd/>
            <a:tailEnd/>
          </a:ln>
        </p:spPr>
        <p:txBody>
          <a:bodyPr wrap="none" anchor="ctr"/>
          <a:lstStyle/>
          <a:p>
            <a:endParaRPr lang="ru-RU"/>
          </a:p>
        </p:txBody>
      </p:sp>
      <p:sp>
        <p:nvSpPr>
          <p:cNvPr id="285746" name="Oval 50"/>
          <p:cNvSpPr>
            <a:spLocks noChangeArrowheads="1"/>
          </p:cNvSpPr>
          <p:nvPr/>
        </p:nvSpPr>
        <p:spPr bwMode="auto">
          <a:xfrm>
            <a:off x="7822150" y="4319990"/>
            <a:ext cx="107950" cy="107950"/>
          </a:xfrm>
          <a:prstGeom prst="ellipse">
            <a:avLst/>
          </a:prstGeom>
          <a:noFill/>
          <a:ln w="9525" algn="ctr">
            <a:solidFill>
              <a:schemeClr val="bg1"/>
            </a:solidFill>
            <a:round/>
            <a:headEnd/>
            <a:tailEnd/>
          </a:ln>
        </p:spPr>
        <p:txBody>
          <a:bodyPr wrap="none" anchor="ctr"/>
          <a:lstStyle/>
          <a:p>
            <a:endParaRPr lang="ru-RU"/>
          </a:p>
        </p:txBody>
      </p:sp>
      <p:sp>
        <p:nvSpPr>
          <p:cNvPr id="285747" name="Line 51"/>
          <p:cNvSpPr>
            <a:spLocks noChangeShapeType="1"/>
          </p:cNvSpPr>
          <p:nvPr/>
        </p:nvSpPr>
        <p:spPr bwMode="auto">
          <a:xfrm flipH="1">
            <a:off x="7272875" y="4427940"/>
            <a:ext cx="549275" cy="631825"/>
          </a:xfrm>
          <a:prstGeom prst="line">
            <a:avLst/>
          </a:prstGeom>
          <a:noFill/>
          <a:ln w="19050">
            <a:solidFill>
              <a:schemeClr val="bg1"/>
            </a:solidFill>
            <a:round/>
            <a:headEnd/>
            <a:tailEnd/>
          </a:ln>
        </p:spPr>
        <p:txBody>
          <a:bodyPr/>
          <a:lstStyle/>
          <a:p>
            <a:endParaRPr lang="ru-RU"/>
          </a:p>
        </p:txBody>
      </p:sp>
      <p:sp>
        <p:nvSpPr>
          <p:cNvPr id="285748" name="Text Box 52"/>
          <p:cNvSpPr txBox="1">
            <a:spLocks noChangeArrowheads="1"/>
          </p:cNvSpPr>
          <p:nvPr/>
        </p:nvSpPr>
        <p:spPr bwMode="auto">
          <a:xfrm>
            <a:off x="5283738" y="3861203"/>
            <a:ext cx="504825" cy="366712"/>
          </a:xfrm>
          <a:prstGeom prst="rect">
            <a:avLst/>
          </a:prstGeom>
          <a:noFill/>
          <a:ln w="9525">
            <a:solidFill>
              <a:schemeClr val="bg1"/>
            </a:solidFill>
            <a:miter lim="800000"/>
            <a:headEnd/>
            <a:tailEnd/>
          </a:ln>
        </p:spPr>
        <p:txBody>
          <a:bodyPr>
            <a:spAutoFit/>
          </a:bodyPr>
          <a:lstStyle/>
          <a:p>
            <a:pPr algn="l" eaLnBrk="1" hangingPunct="1">
              <a:spcBef>
                <a:spcPct val="50000"/>
              </a:spcBef>
            </a:pPr>
            <a:r>
              <a:rPr lang="en-US" sz="1800" b="0" dirty="0">
                <a:solidFill>
                  <a:schemeClr val="bg1"/>
                </a:solidFill>
                <a:latin typeface="Tahoma" pitchFamily="34" charset="0"/>
              </a:rPr>
              <a:t>D</a:t>
            </a:r>
            <a:r>
              <a:rPr lang="en-US" sz="1000" b="0" dirty="0">
                <a:solidFill>
                  <a:schemeClr val="bg1"/>
                </a:solidFill>
                <a:latin typeface="Tahoma" pitchFamily="34" charset="0"/>
              </a:rPr>
              <a:t>2</a:t>
            </a:r>
            <a:endParaRPr lang="ru-RU" sz="1000" b="0" dirty="0">
              <a:solidFill>
                <a:schemeClr val="bg1"/>
              </a:solidFill>
              <a:latin typeface="Tahoma" pitchFamily="34" charset="0"/>
            </a:endParaRPr>
          </a:p>
        </p:txBody>
      </p:sp>
      <p:sp>
        <p:nvSpPr>
          <p:cNvPr id="285749" name="Text Box 53"/>
          <p:cNvSpPr txBox="1">
            <a:spLocks noChangeArrowheads="1"/>
          </p:cNvSpPr>
          <p:nvPr/>
        </p:nvSpPr>
        <p:spPr bwMode="auto">
          <a:xfrm>
            <a:off x="6472775" y="5229628"/>
            <a:ext cx="468313" cy="366712"/>
          </a:xfrm>
          <a:prstGeom prst="rect">
            <a:avLst/>
          </a:prstGeom>
          <a:noFill/>
          <a:ln w="9525">
            <a:solidFill>
              <a:schemeClr val="bg1"/>
            </a:solidFill>
            <a:miter lim="800000"/>
            <a:headEnd/>
            <a:tailEnd/>
          </a:ln>
        </p:spPr>
        <p:txBody>
          <a:bodyPr>
            <a:spAutoFit/>
          </a:bodyPr>
          <a:lstStyle/>
          <a:p>
            <a:pPr algn="l" eaLnBrk="1" hangingPunct="1">
              <a:spcBef>
                <a:spcPct val="50000"/>
              </a:spcBef>
            </a:pPr>
            <a:r>
              <a:rPr lang="en-US" sz="1800" b="0" dirty="0">
                <a:solidFill>
                  <a:schemeClr val="bg1"/>
                </a:solidFill>
                <a:latin typeface="Tahoma" pitchFamily="34" charset="0"/>
              </a:rPr>
              <a:t>C</a:t>
            </a:r>
            <a:r>
              <a:rPr lang="en-US" sz="1000" b="0" dirty="0">
                <a:solidFill>
                  <a:schemeClr val="bg1"/>
                </a:solidFill>
                <a:latin typeface="Tahoma" pitchFamily="34" charset="0"/>
              </a:rPr>
              <a:t>2</a:t>
            </a:r>
            <a:endParaRPr lang="ru-RU" sz="1800" b="0" dirty="0">
              <a:solidFill>
                <a:schemeClr val="bg1"/>
              </a:solidFill>
              <a:latin typeface="Tahoma" pitchFamily="34" charset="0"/>
            </a:endParaRPr>
          </a:p>
        </p:txBody>
      </p:sp>
      <p:sp>
        <p:nvSpPr>
          <p:cNvPr id="285750" name="Text Box 54"/>
          <p:cNvSpPr txBox="1">
            <a:spLocks noChangeArrowheads="1"/>
          </p:cNvSpPr>
          <p:nvPr/>
        </p:nvSpPr>
        <p:spPr bwMode="auto">
          <a:xfrm>
            <a:off x="7083963" y="5229628"/>
            <a:ext cx="396875" cy="366712"/>
          </a:xfrm>
          <a:prstGeom prst="rect">
            <a:avLst/>
          </a:prstGeom>
          <a:noFill/>
          <a:ln w="9525">
            <a:solidFill>
              <a:schemeClr val="bg1"/>
            </a:solidFill>
            <a:miter lim="800000"/>
            <a:headEnd/>
            <a:tailEnd/>
          </a:ln>
        </p:spPr>
        <p:txBody>
          <a:bodyPr>
            <a:spAutoFit/>
          </a:bodyPr>
          <a:lstStyle/>
          <a:p>
            <a:pPr algn="l" eaLnBrk="1" hangingPunct="1">
              <a:spcBef>
                <a:spcPct val="50000"/>
              </a:spcBef>
            </a:pPr>
            <a:r>
              <a:rPr lang="en-US" sz="1800" b="0" dirty="0">
                <a:solidFill>
                  <a:schemeClr val="bg1"/>
                </a:solidFill>
                <a:latin typeface="Tahoma" pitchFamily="34" charset="0"/>
              </a:rPr>
              <a:t>L</a:t>
            </a:r>
            <a:r>
              <a:rPr lang="en-US" sz="1000" b="0" dirty="0">
                <a:solidFill>
                  <a:schemeClr val="bg1"/>
                </a:solidFill>
                <a:latin typeface="Tahoma" pitchFamily="34" charset="0"/>
              </a:rPr>
              <a:t>2</a:t>
            </a:r>
            <a:endParaRPr lang="ru-RU" sz="1800" b="0" dirty="0">
              <a:solidFill>
                <a:schemeClr val="bg1"/>
              </a:solidFill>
              <a:latin typeface="Tahoma" pitchFamily="34" charset="0"/>
            </a:endParaRPr>
          </a:p>
        </p:txBody>
      </p:sp>
      <p:sp>
        <p:nvSpPr>
          <p:cNvPr id="285751" name="Text Box 55"/>
          <p:cNvSpPr txBox="1">
            <a:spLocks noChangeArrowheads="1"/>
          </p:cNvSpPr>
          <p:nvPr/>
        </p:nvSpPr>
        <p:spPr bwMode="auto">
          <a:xfrm>
            <a:off x="7984075" y="4077103"/>
            <a:ext cx="468313" cy="366712"/>
          </a:xfrm>
          <a:prstGeom prst="rect">
            <a:avLst/>
          </a:prstGeom>
          <a:noFill/>
          <a:ln w="9525">
            <a:solidFill>
              <a:schemeClr val="bg1"/>
            </a:solidFill>
            <a:miter lim="800000"/>
            <a:headEnd/>
            <a:tailEnd/>
          </a:ln>
        </p:spPr>
        <p:txBody>
          <a:bodyPr>
            <a:spAutoFit/>
          </a:bodyPr>
          <a:lstStyle/>
          <a:p>
            <a:pPr algn="l" eaLnBrk="1" hangingPunct="1">
              <a:spcBef>
                <a:spcPct val="50000"/>
              </a:spcBef>
            </a:pPr>
            <a:r>
              <a:rPr lang="en-US" sz="1800" b="0" dirty="0">
                <a:solidFill>
                  <a:schemeClr val="bg1"/>
                </a:solidFill>
                <a:latin typeface="Tahoma" pitchFamily="34" charset="0"/>
              </a:rPr>
              <a:t>K</a:t>
            </a:r>
            <a:r>
              <a:rPr lang="en-US" sz="1000" b="0" dirty="0">
                <a:solidFill>
                  <a:schemeClr val="bg1"/>
                </a:solidFill>
                <a:latin typeface="Tahoma" pitchFamily="34" charset="0"/>
              </a:rPr>
              <a:t>2</a:t>
            </a:r>
            <a:endParaRPr lang="ru-RU" sz="1800" b="0" dirty="0">
              <a:solidFill>
                <a:schemeClr val="bg1"/>
              </a:solidFill>
              <a:latin typeface="Tahoma" pitchFamily="34" charset="0"/>
            </a:endParaRPr>
          </a:p>
        </p:txBody>
      </p:sp>
      <p:sp>
        <p:nvSpPr>
          <p:cNvPr id="25626" name="Text Box 56"/>
          <p:cNvSpPr txBox="1">
            <a:spLocks noChangeArrowheads="1"/>
          </p:cNvSpPr>
          <p:nvPr/>
        </p:nvSpPr>
        <p:spPr bwMode="auto">
          <a:xfrm>
            <a:off x="0" y="5929330"/>
            <a:ext cx="8001024" cy="1200329"/>
          </a:xfrm>
          <a:prstGeom prst="rect">
            <a:avLst/>
          </a:prstGeom>
          <a:noFill/>
          <a:ln w="9525">
            <a:noFill/>
            <a:miter lim="800000"/>
            <a:headEnd/>
            <a:tailEnd/>
          </a:ln>
        </p:spPr>
        <p:txBody>
          <a:bodyPr wrap="square">
            <a:spAutoFit/>
          </a:bodyPr>
          <a:lstStyle/>
          <a:p>
            <a:pPr algn="l" eaLnBrk="1" hangingPunct="1">
              <a:spcBef>
                <a:spcPct val="50000"/>
              </a:spcBef>
            </a:pPr>
            <a:r>
              <a:rPr lang="en-US" sz="1800" dirty="0">
                <a:solidFill>
                  <a:schemeClr val="bg1"/>
                </a:solidFill>
                <a:latin typeface="Arial" pitchFamily="34" charset="0"/>
              </a:rPr>
              <a:t>MN, DC, LK</a:t>
            </a:r>
            <a:r>
              <a:rPr lang="en-US" sz="1800" b="0" dirty="0">
                <a:solidFill>
                  <a:schemeClr val="bg1"/>
                </a:solidFill>
                <a:latin typeface="Arial" pitchFamily="34" charset="0"/>
              </a:rPr>
              <a:t> - </a:t>
            </a:r>
            <a:r>
              <a:rPr lang="ru-RU" sz="1800" b="0" dirty="0">
                <a:solidFill>
                  <a:schemeClr val="bg1"/>
                </a:solidFill>
                <a:latin typeface="Arial" pitchFamily="34" charset="0"/>
              </a:rPr>
              <a:t> линии пересечения поверхностей </a:t>
            </a:r>
            <a:r>
              <a:rPr lang="ru-RU" sz="1800" b="0" dirty="0" smtClean="0">
                <a:solidFill>
                  <a:schemeClr val="bg1"/>
                </a:solidFill>
                <a:latin typeface="Arial" pitchFamily="34" charset="0"/>
              </a:rPr>
              <a:t>вращения </a:t>
            </a:r>
          </a:p>
          <a:p>
            <a:pPr algn="l" eaLnBrk="1" hangingPunct="1">
              <a:spcBef>
                <a:spcPct val="50000"/>
              </a:spcBef>
            </a:pPr>
            <a:r>
              <a:rPr lang="ru-RU" sz="1800" b="0" dirty="0" smtClean="0">
                <a:solidFill>
                  <a:schemeClr val="bg1"/>
                </a:solidFill>
                <a:latin typeface="Arial" pitchFamily="34" charset="0"/>
              </a:rPr>
              <a:t>со </a:t>
            </a:r>
            <a:r>
              <a:rPr lang="ru-RU" sz="1800" b="0" dirty="0">
                <a:solidFill>
                  <a:schemeClr val="bg1"/>
                </a:solidFill>
                <a:latin typeface="Arial" pitchFamily="34" charset="0"/>
              </a:rPr>
              <a:t>сферой</a:t>
            </a:r>
          </a:p>
          <a:p>
            <a:pPr algn="l" eaLnBrk="1" hangingPunct="1">
              <a:spcBef>
                <a:spcPct val="50000"/>
              </a:spcBef>
            </a:pPr>
            <a:endParaRPr lang="ru-RU" sz="1800" b="0" dirty="0">
              <a:solidFill>
                <a:schemeClr val="tx1"/>
              </a:solidFill>
              <a:latin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000" fill="hold"/>
                                        <p:tgtEl>
                                          <p:spTgt spid="2"/>
                                        </p:tgtEl>
                                        <p:attrNameLst>
                                          <p:attrName>ppt_w</p:attrName>
                                        </p:attrNameLst>
                                      </p:cBhvr>
                                      <p:tavLst>
                                        <p:tav tm="0">
                                          <p:val>
                                            <p:fltVal val="0"/>
                                          </p:val>
                                        </p:tav>
                                        <p:tav tm="100000">
                                          <p:val>
                                            <p:strVal val="#ppt_w"/>
                                          </p:val>
                                        </p:tav>
                                      </p:tavLst>
                                    </p:anim>
                                    <p:anim calcmode="lin" valueType="num">
                                      <p:cBhvr>
                                        <p:cTn id="8" dur="2000" fill="hold"/>
                                        <p:tgtEl>
                                          <p:spTgt spid="2"/>
                                        </p:tgtEl>
                                        <p:attrNameLst>
                                          <p:attrName>ppt_h</p:attrName>
                                        </p:attrNameLst>
                                      </p:cBhvr>
                                      <p:tavLst>
                                        <p:tav tm="0">
                                          <p:val>
                                            <p:fltVal val="0"/>
                                          </p:val>
                                        </p:tav>
                                        <p:tav tm="100000">
                                          <p:val>
                                            <p:strVal val="#ppt_h"/>
                                          </p:val>
                                        </p:tav>
                                      </p:tavLst>
                                    </p:anim>
                                    <p:animEffect transition="in" filter="fade">
                                      <p:cBhvr>
                                        <p:cTn id="9" dur="2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285730"/>
                                        </p:tgtEl>
                                        <p:attrNameLst>
                                          <p:attrName>style.visibility</p:attrName>
                                        </p:attrNameLst>
                                      </p:cBhvr>
                                      <p:to>
                                        <p:strVal val="visible"/>
                                      </p:to>
                                    </p:set>
                                    <p:animEffect transition="in" filter="wipe(left)">
                                      <p:cBhvr>
                                        <p:cTn id="14" dur="2000"/>
                                        <p:tgtEl>
                                          <p:spTgt spid="285730"/>
                                        </p:tgtEl>
                                      </p:cBhvr>
                                    </p:animEffect>
                                  </p:childTnLst>
                                </p:cTn>
                              </p:par>
                            </p:childTnLst>
                          </p:cTn>
                        </p:par>
                        <p:par>
                          <p:cTn id="15" fill="hold">
                            <p:stCondLst>
                              <p:cond delay="2000"/>
                            </p:stCondLst>
                            <p:childTnLst>
                              <p:par>
                                <p:cTn id="16" presetID="22" presetClass="entr" presetSubtype="1" fill="hold" grpId="0" nodeType="afterEffect">
                                  <p:stCondLst>
                                    <p:cond delay="0"/>
                                  </p:stCondLst>
                                  <p:childTnLst>
                                    <p:set>
                                      <p:cBhvr>
                                        <p:cTn id="17" dur="1" fill="hold">
                                          <p:stCondLst>
                                            <p:cond delay="0"/>
                                          </p:stCondLst>
                                        </p:cTn>
                                        <p:tgtEl>
                                          <p:spTgt spid="285731"/>
                                        </p:tgtEl>
                                        <p:attrNameLst>
                                          <p:attrName>style.visibility</p:attrName>
                                        </p:attrNameLst>
                                      </p:cBhvr>
                                      <p:to>
                                        <p:strVal val="visible"/>
                                      </p:to>
                                    </p:set>
                                    <p:animEffect transition="in" filter="wipe(up)">
                                      <p:cBhvr>
                                        <p:cTn id="18" dur="2000"/>
                                        <p:tgtEl>
                                          <p:spTgt spid="285731"/>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285732"/>
                                        </p:tgtEl>
                                        <p:attrNameLst>
                                          <p:attrName>style.visibility</p:attrName>
                                        </p:attrNameLst>
                                      </p:cBhvr>
                                      <p:to>
                                        <p:strVal val="visible"/>
                                      </p:to>
                                    </p:set>
                                    <p:animEffect transition="in" filter="wipe(left)">
                                      <p:cBhvr>
                                        <p:cTn id="23" dur="2000"/>
                                        <p:tgtEl>
                                          <p:spTgt spid="285732"/>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grpId="0" nodeType="clickEffect">
                                  <p:stCondLst>
                                    <p:cond delay="0"/>
                                  </p:stCondLst>
                                  <p:childTnLst>
                                    <p:set>
                                      <p:cBhvr>
                                        <p:cTn id="27" dur="1" fill="hold">
                                          <p:stCondLst>
                                            <p:cond delay="0"/>
                                          </p:stCondLst>
                                        </p:cTn>
                                        <p:tgtEl>
                                          <p:spTgt spid="285733"/>
                                        </p:tgtEl>
                                        <p:attrNameLst>
                                          <p:attrName>style.visibility</p:attrName>
                                        </p:attrNameLst>
                                      </p:cBhvr>
                                      <p:to>
                                        <p:strVal val="visible"/>
                                      </p:to>
                                    </p:set>
                                    <p:animEffect transition="in" filter="wipe(up)">
                                      <p:cBhvr>
                                        <p:cTn id="28" dur="2000"/>
                                        <p:tgtEl>
                                          <p:spTgt spid="285733"/>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285734"/>
                                        </p:tgtEl>
                                        <p:attrNameLst>
                                          <p:attrName>style.visibility</p:attrName>
                                        </p:attrNameLst>
                                      </p:cBhvr>
                                      <p:to>
                                        <p:strVal val="visible"/>
                                      </p:to>
                                    </p:set>
                                    <p:animEffect transition="in" filter="wipe(left)">
                                      <p:cBhvr>
                                        <p:cTn id="33" dur="1000"/>
                                        <p:tgtEl>
                                          <p:spTgt spid="285734"/>
                                        </p:tgtEl>
                                      </p:cBhvr>
                                    </p:animEffect>
                                  </p:childTnLst>
                                </p:cTn>
                              </p:par>
                            </p:childTnLst>
                          </p:cTn>
                        </p:par>
                        <p:par>
                          <p:cTn id="34" fill="hold">
                            <p:stCondLst>
                              <p:cond delay="1000"/>
                            </p:stCondLst>
                            <p:childTnLst>
                              <p:par>
                                <p:cTn id="35" presetID="22" presetClass="entr" presetSubtype="4" fill="hold" grpId="0" nodeType="afterEffect">
                                  <p:stCondLst>
                                    <p:cond delay="0"/>
                                  </p:stCondLst>
                                  <p:childTnLst>
                                    <p:set>
                                      <p:cBhvr>
                                        <p:cTn id="36" dur="1" fill="hold">
                                          <p:stCondLst>
                                            <p:cond delay="0"/>
                                          </p:stCondLst>
                                        </p:cTn>
                                        <p:tgtEl>
                                          <p:spTgt spid="285736"/>
                                        </p:tgtEl>
                                        <p:attrNameLst>
                                          <p:attrName>style.visibility</p:attrName>
                                        </p:attrNameLst>
                                      </p:cBhvr>
                                      <p:to>
                                        <p:strVal val="visible"/>
                                      </p:to>
                                    </p:set>
                                    <p:animEffect transition="in" filter="wipe(down)">
                                      <p:cBhvr>
                                        <p:cTn id="37" dur="500"/>
                                        <p:tgtEl>
                                          <p:spTgt spid="285736"/>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285735"/>
                                        </p:tgtEl>
                                        <p:attrNameLst>
                                          <p:attrName>style.visibility</p:attrName>
                                        </p:attrNameLst>
                                      </p:cBhvr>
                                      <p:to>
                                        <p:strVal val="visible"/>
                                      </p:to>
                                    </p:set>
                                    <p:animEffect transition="in" filter="wipe(left)">
                                      <p:cBhvr>
                                        <p:cTn id="42" dur="1000"/>
                                        <p:tgtEl>
                                          <p:spTgt spid="285735"/>
                                        </p:tgtEl>
                                      </p:cBhvr>
                                    </p:animEffect>
                                  </p:childTnLst>
                                </p:cTn>
                              </p:par>
                            </p:childTnLst>
                          </p:cTn>
                        </p:par>
                        <p:par>
                          <p:cTn id="43" fill="hold">
                            <p:stCondLst>
                              <p:cond delay="1000"/>
                            </p:stCondLst>
                            <p:childTnLst>
                              <p:par>
                                <p:cTn id="44" presetID="22" presetClass="entr" presetSubtype="4" fill="hold" grpId="0" nodeType="afterEffect">
                                  <p:stCondLst>
                                    <p:cond delay="0"/>
                                  </p:stCondLst>
                                  <p:childTnLst>
                                    <p:set>
                                      <p:cBhvr>
                                        <p:cTn id="45" dur="1" fill="hold">
                                          <p:stCondLst>
                                            <p:cond delay="0"/>
                                          </p:stCondLst>
                                        </p:cTn>
                                        <p:tgtEl>
                                          <p:spTgt spid="285737"/>
                                        </p:tgtEl>
                                        <p:attrNameLst>
                                          <p:attrName>style.visibility</p:attrName>
                                        </p:attrNameLst>
                                      </p:cBhvr>
                                      <p:to>
                                        <p:strVal val="visible"/>
                                      </p:to>
                                    </p:set>
                                    <p:animEffect transition="in" filter="wipe(down)">
                                      <p:cBhvr>
                                        <p:cTn id="46" dur="500"/>
                                        <p:tgtEl>
                                          <p:spTgt spid="285737"/>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4" fill="hold" grpId="0" nodeType="clickEffect">
                                  <p:stCondLst>
                                    <p:cond delay="0"/>
                                  </p:stCondLst>
                                  <p:childTnLst>
                                    <p:set>
                                      <p:cBhvr>
                                        <p:cTn id="50" dur="1" fill="hold">
                                          <p:stCondLst>
                                            <p:cond delay="0"/>
                                          </p:stCondLst>
                                        </p:cTn>
                                        <p:tgtEl>
                                          <p:spTgt spid="285738"/>
                                        </p:tgtEl>
                                        <p:attrNameLst>
                                          <p:attrName>style.visibility</p:attrName>
                                        </p:attrNameLst>
                                      </p:cBhvr>
                                      <p:to>
                                        <p:strVal val="visible"/>
                                      </p:to>
                                    </p:set>
                                    <p:animEffect transition="in" filter="wipe(down)">
                                      <p:cBhvr>
                                        <p:cTn id="51" dur="1000"/>
                                        <p:tgtEl>
                                          <p:spTgt spid="285738"/>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4" fill="hold" grpId="0" nodeType="clickEffect">
                                  <p:stCondLst>
                                    <p:cond delay="0"/>
                                  </p:stCondLst>
                                  <p:childTnLst>
                                    <p:set>
                                      <p:cBhvr>
                                        <p:cTn id="55" dur="1" fill="hold">
                                          <p:stCondLst>
                                            <p:cond delay="0"/>
                                          </p:stCondLst>
                                        </p:cTn>
                                        <p:tgtEl>
                                          <p:spTgt spid="285739"/>
                                        </p:tgtEl>
                                        <p:attrNameLst>
                                          <p:attrName>style.visibility</p:attrName>
                                        </p:attrNameLst>
                                      </p:cBhvr>
                                      <p:to>
                                        <p:strVal val="visible"/>
                                      </p:to>
                                    </p:set>
                                    <p:animEffect transition="in" filter="wipe(down)">
                                      <p:cBhvr>
                                        <p:cTn id="56" dur="2000"/>
                                        <p:tgtEl>
                                          <p:spTgt spid="285739"/>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8" fill="hold" grpId="0" nodeType="clickEffect">
                                  <p:stCondLst>
                                    <p:cond delay="0"/>
                                  </p:stCondLst>
                                  <p:childTnLst>
                                    <p:set>
                                      <p:cBhvr>
                                        <p:cTn id="60" dur="1" fill="hold">
                                          <p:stCondLst>
                                            <p:cond delay="0"/>
                                          </p:stCondLst>
                                        </p:cTn>
                                        <p:tgtEl>
                                          <p:spTgt spid="285740"/>
                                        </p:tgtEl>
                                        <p:attrNameLst>
                                          <p:attrName>style.visibility</p:attrName>
                                        </p:attrNameLst>
                                      </p:cBhvr>
                                      <p:to>
                                        <p:strVal val="visible"/>
                                      </p:to>
                                    </p:set>
                                    <p:animEffect transition="in" filter="wipe(left)">
                                      <p:cBhvr>
                                        <p:cTn id="61" dur="1000"/>
                                        <p:tgtEl>
                                          <p:spTgt spid="285740"/>
                                        </p:tgtEl>
                                      </p:cBhvr>
                                    </p:animEffect>
                                  </p:childTnLst>
                                </p:cTn>
                              </p:par>
                            </p:childTnLst>
                          </p:cTn>
                        </p:par>
                        <p:par>
                          <p:cTn id="62" fill="hold">
                            <p:stCondLst>
                              <p:cond delay="1000"/>
                            </p:stCondLst>
                            <p:childTnLst>
                              <p:par>
                                <p:cTn id="63" presetID="22" presetClass="entr" presetSubtype="8" fill="hold" grpId="0" nodeType="afterEffect">
                                  <p:stCondLst>
                                    <p:cond delay="0"/>
                                  </p:stCondLst>
                                  <p:childTnLst>
                                    <p:set>
                                      <p:cBhvr>
                                        <p:cTn id="64" dur="1" fill="hold">
                                          <p:stCondLst>
                                            <p:cond delay="0"/>
                                          </p:stCondLst>
                                        </p:cTn>
                                        <p:tgtEl>
                                          <p:spTgt spid="285748"/>
                                        </p:tgtEl>
                                        <p:attrNameLst>
                                          <p:attrName>style.visibility</p:attrName>
                                        </p:attrNameLst>
                                      </p:cBhvr>
                                      <p:to>
                                        <p:strVal val="visible"/>
                                      </p:to>
                                    </p:set>
                                    <p:animEffect transition="in" filter="wipe(left)">
                                      <p:cBhvr>
                                        <p:cTn id="65" dur="500"/>
                                        <p:tgtEl>
                                          <p:spTgt spid="285748"/>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8" fill="hold" grpId="0" nodeType="clickEffect">
                                  <p:stCondLst>
                                    <p:cond delay="0"/>
                                  </p:stCondLst>
                                  <p:childTnLst>
                                    <p:set>
                                      <p:cBhvr>
                                        <p:cTn id="69" dur="1" fill="hold">
                                          <p:stCondLst>
                                            <p:cond delay="0"/>
                                          </p:stCondLst>
                                        </p:cTn>
                                        <p:tgtEl>
                                          <p:spTgt spid="285741"/>
                                        </p:tgtEl>
                                        <p:attrNameLst>
                                          <p:attrName>style.visibility</p:attrName>
                                        </p:attrNameLst>
                                      </p:cBhvr>
                                      <p:to>
                                        <p:strVal val="visible"/>
                                      </p:to>
                                    </p:set>
                                    <p:animEffect transition="in" filter="wipe(left)">
                                      <p:cBhvr>
                                        <p:cTn id="70" dur="1000"/>
                                        <p:tgtEl>
                                          <p:spTgt spid="285741"/>
                                        </p:tgtEl>
                                      </p:cBhvr>
                                    </p:animEffect>
                                  </p:childTnLst>
                                </p:cTn>
                              </p:par>
                            </p:childTnLst>
                          </p:cTn>
                        </p:par>
                        <p:par>
                          <p:cTn id="71" fill="hold">
                            <p:stCondLst>
                              <p:cond delay="1000"/>
                            </p:stCondLst>
                            <p:childTnLst>
                              <p:par>
                                <p:cTn id="72" presetID="22" presetClass="entr" presetSubtype="8" fill="hold" grpId="0" nodeType="afterEffect">
                                  <p:stCondLst>
                                    <p:cond delay="0"/>
                                  </p:stCondLst>
                                  <p:childTnLst>
                                    <p:set>
                                      <p:cBhvr>
                                        <p:cTn id="73" dur="1" fill="hold">
                                          <p:stCondLst>
                                            <p:cond delay="0"/>
                                          </p:stCondLst>
                                        </p:cTn>
                                        <p:tgtEl>
                                          <p:spTgt spid="285749"/>
                                        </p:tgtEl>
                                        <p:attrNameLst>
                                          <p:attrName>style.visibility</p:attrName>
                                        </p:attrNameLst>
                                      </p:cBhvr>
                                      <p:to>
                                        <p:strVal val="visible"/>
                                      </p:to>
                                    </p:set>
                                    <p:animEffect transition="in" filter="wipe(left)">
                                      <p:cBhvr>
                                        <p:cTn id="74" dur="500"/>
                                        <p:tgtEl>
                                          <p:spTgt spid="285749"/>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8" fill="hold" grpId="0" nodeType="clickEffect">
                                  <p:stCondLst>
                                    <p:cond delay="0"/>
                                  </p:stCondLst>
                                  <p:childTnLst>
                                    <p:set>
                                      <p:cBhvr>
                                        <p:cTn id="78" dur="1" fill="hold">
                                          <p:stCondLst>
                                            <p:cond delay="0"/>
                                          </p:stCondLst>
                                        </p:cTn>
                                        <p:tgtEl>
                                          <p:spTgt spid="285742"/>
                                        </p:tgtEl>
                                        <p:attrNameLst>
                                          <p:attrName>style.visibility</p:attrName>
                                        </p:attrNameLst>
                                      </p:cBhvr>
                                      <p:to>
                                        <p:strVal val="visible"/>
                                      </p:to>
                                    </p:set>
                                    <p:animEffect transition="in" filter="wipe(left)">
                                      <p:cBhvr>
                                        <p:cTn id="79" dur="2000"/>
                                        <p:tgtEl>
                                          <p:spTgt spid="285742"/>
                                        </p:tgtEl>
                                      </p:cBhvr>
                                    </p:animEffect>
                                  </p:childTnLst>
                                </p:cTn>
                              </p:par>
                            </p:childTnLst>
                          </p:cTn>
                        </p:par>
                        <p:par>
                          <p:cTn id="80" fill="hold">
                            <p:stCondLst>
                              <p:cond delay="2000"/>
                            </p:stCondLst>
                            <p:childTnLst>
                              <p:par>
                                <p:cTn id="81" presetID="22" presetClass="entr" presetSubtype="8" fill="hold" grpId="0" nodeType="afterEffect">
                                  <p:stCondLst>
                                    <p:cond delay="0"/>
                                  </p:stCondLst>
                                  <p:childTnLst>
                                    <p:set>
                                      <p:cBhvr>
                                        <p:cTn id="82" dur="1" fill="hold">
                                          <p:stCondLst>
                                            <p:cond delay="0"/>
                                          </p:stCondLst>
                                        </p:cTn>
                                        <p:tgtEl>
                                          <p:spTgt spid="285743"/>
                                        </p:tgtEl>
                                        <p:attrNameLst>
                                          <p:attrName>style.visibility</p:attrName>
                                        </p:attrNameLst>
                                      </p:cBhvr>
                                      <p:to>
                                        <p:strVal val="visible"/>
                                      </p:to>
                                    </p:set>
                                    <p:animEffect transition="in" filter="wipe(left)">
                                      <p:cBhvr>
                                        <p:cTn id="83" dur="1000"/>
                                        <p:tgtEl>
                                          <p:spTgt spid="285743"/>
                                        </p:tgtEl>
                                      </p:cBhvr>
                                    </p:animEffect>
                                  </p:childTnLst>
                                </p:cTn>
                              </p:par>
                            </p:childTnLst>
                          </p:cTn>
                        </p:par>
                      </p:childTnLst>
                    </p:cTn>
                  </p:par>
                  <p:par>
                    <p:cTn id="84" fill="hold">
                      <p:stCondLst>
                        <p:cond delay="indefinite"/>
                      </p:stCondLst>
                      <p:childTnLst>
                        <p:par>
                          <p:cTn id="85" fill="hold">
                            <p:stCondLst>
                              <p:cond delay="0"/>
                            </p:stCondLst>
                            <p:childTnLst>
                              <p:par>
                                <p:cTn id="86" presetID="22" presetClass="entr" presetSubtype="4" fill="hold" grpId="0" nodeType="clickEffect">
                                  <p:stCondLst>
                                    <p:cond delay="0"/>
                                  </p:stCondLst>
                                  <p:childTnLst>
                                    <p:set>
                                      <p:cBhvr>
                                        <p:cTn id="87" dur="1" fill="hold">
                                          <p:stCondLst>
                                            <p:cond delay="0"/>
                                          </p:stCondLst>
                                        </p:cTn>
                                        <p:tgtEl>
                                          <p:spTgt spid="285744"/>
                                        </p:tgtEl>
                                        <p:attrNameLst>
                                          <p:attrName>style.visibility</p:attrName>
                                        </p:attrNameLst>
                                      </p:cBhvr>
                                      <p:to>
                                        <p:strVal val="visible"/>
                                      </p:to>
                                    </p:set>
                                    <p:animEffect transition="in" filter="wipe(down)">
                                      <p:cBhvr>
                                        <p:cTn id="88" dur="2000"/>
                                        <p:tgtEl>
                                          <p:spTgt spid="285744"/>
                                        </p:tgtEl>
                                      </p:cBhvr>
                                    </p:animEffect>
                                  </p:childTnLst>
                                </p:cTn>
                              </p:par>
                            </p:childTnLst>
                          </p:cTn>
                        </p:par>
                      </p:childTnLst>
                    </p:cTn>
                  </p:par>
                  <p:par>
                    <p:cTn id="89" fill="hold">
                      <p:stCondLst>
                        <p:cond delay="indefinite"/>
                      </p:stCondLst>
                      <p:childTnLst>
                        <p:par>
                          <p:cTn id="90" fill="hold">
                            <p:stCondLst>
                              <p:cond delay="0"/>
                            </p:stCondLst>
                            <p:childTnLst>
                              <p:par>
                                <p:cTn id="91" presetID="22" presetClass="entr" presetSubtype="8" fill="hold" grpId="0" nodeType="clickEffect">
                                  <p:stCondLst>
                                    <p:cond delay="0"/>
                                  </p:stCondLst>
                                  <p:childTnLst>
                                    <p:set>
                                      <p:cBhvr>
                                        <p:cTn id="92" dur="1" fill="hold">
                                          <p:stCondLst>
                                            <p:cond delay="0"/>
                                          </p:stCondLst>
                                        </p:cTn>
                                        <p:tgtEl>
                                          <p:spTgt spid="285745"/>
                                        </p:tgtEl>
                                        <p:attrNameLst>
                                          <p:attrName>style.visibility</p:attrName>
                                        </p:attrNameLst>
                                      </p:cBhvr>
                                      <p:to>
                                        <p:strVal val="visible"/>
                                      </p:to>
                                    </p:set>
                                    <p:animEffect transition="in" filter="wipe(left)">
                                      <p:cBhvr>
                                        <p:cTn id="93" dur="1000"/>
                                        <p:tgtEl>
                                          <p:spTgt spid="285745"/>
                                        </p:tgtEl>
                                      </p:cBhvr>
                                    </p:animEffect>
                                  </p:childTnLst>
                                </p:cTn>
                              </p:par>
                            </p:childTnLst>
                          </p:cTn>
                        </p:par>
                      </p:childTnLst>
                    </p:cTn>
                  </p:par>
                  <p:par>
                    <p:cTn id="94" fill="hold">
                      <p:stCondLst>
                        <p:cond delay="indefinite"/>
                      </p:stCondLst>
                      <p:childTnLst>
                        <p:par>
                          <p:cTn id="95" fill="hold">
                            <p:stCondLst>
                              <p:cond delay="0"/>
                            </p:stCondLst>
                            <p:childTnLst>
                              <p:par>
                                <p:cTn id="96" presetID="22" presetClass="entr" presetSubtype="8" fill="hold" grpId="0" nodeType="clickEffect">
                                  <p:stCondLst>
                                    <p:cond delay="0"/>
                                  </p:stCondLst>
                                  <p:childTnLst>
                                    <p:set>
                                      <p:cBhvr>
                                        <p:cTn id="97" dur="1" fill="hold">
                                          <p:stCondLst>
                                            <p:cond delay="0"/>
                                          </p:stCondLst>
                                        </p:cTn>
                                        <p:tgtEl>
                                          <p:spTgt spid="285750"/>
                                        </p:tgtEl>
                                        <p:attrNameLst>
                                          <p:attrName>style.visibility</p:attrName>
                                        </p:attrNameLst>
                                      </p:cBhvr>
                                      <p:to>
                                        <p:strVal val="visible"/>
                                      </p:to>
                                    </p:set>
                                    <p:animEffect transition="in" filter="wipe(left)">
                                      <p:cBhvr>
                                        <p:cTn id="98" dur="500"/>
                                        <p:tgtEl>
                                          <p:spTgt spid="285750"/>
                                        </p:tgtEl>
                                      </p:cBhvr>
                                    </p:animEffect>
                                  </p:childTnLst>
                                </p:cTn>
                              </p:par>
                            </p:childTnLst>
                          </p:cTn>
                        </p:par>
                      </p:childTnLst>
                    </p:cTn>
                  </p:par>
                  <p:par>
                    <p:cTn id="99" fill="hold">
                      <p:stCondLst>
                        <p:cond delay="indefinite"/>
                      </p:stCondLst>
                      <p:childTnLst>
                        <p:par>
                          <p:cTn id="100" fill="hold">
                            <p:stCondLst>
                              <p:cond delay="0"/>
                            </p:stCondLst>
                            <p:childTnLst>
                              <p:par>
                                <p:cTn id="101" presetID="22" presetClass="entr" presetSubtype="8" fill="hold" grpId="0" nodeType="clickEffect">
                                  <p:stCondLst>
                                    <p:cond delay="0"/>
                                  </p:stCondLst>
                                  <p:childTnLst>
                                    <p:set>
                                      <p:cBhvr>
                                        <p:cTn id="102" dur="1" fill="hold">
                                          <p:stCondLst>
                                            <p:cond delay="0"/>
                                          </p:stCondLst>
                                        </p:cTn>
                                        <p:tgtEl>
                                          <p:spTgt spid="285746"/>
                                        </p:tgtEl>
                                        <p:attrNameLst>
                                          <p:attrName>style.visibility</p:attrName>
                                        </p:attrNameLst>
                                      </p:cBhvr>
                                      <p:to>
                                        <p:strVal val="visible"/>
                                      </p:to>
                                    </p:set>
                                    <p:animEffect transition="in" filter="wipe(left)">
                                      <p:cBhvr>
                                        <p:cTn id="103" dur="1000"/>
                                        <p:tgtEl>
                                          <p:spTgt spid="285746"/>
                                        </p:tgtEl>
                                      </p:cBhvr>
                                    </p:animEffect>
                                  </p:childTnLst>
                                </p:cTn>
                              </p:par>
                            </p:childTnLst>
                          </p:cTn>
                        </p:par>
                      </p:childTnLst>
                    </p:cTn>
                  </p:par>
                  <p:par>
                    <p:cTn id="104" fill="hold">
                      <p:stCondLst>
                        <p:cond delay="indefinite"/>
                      </p:stCondLst>
                      <p:childTnLst>
                        <p:par>
                          <p:cTn id="105" fill="hold">
                            <p:stCondLst>
                              <p:cond delay="0"/>
                            </p:stCondLst>
                            <p:childTnLst>
                              <p:par>
                                <p:cTn id="106" presetID="22" presetClass="entr" presetSubtype="8" fill="hold" grpId="0" nodeType="clickEffect">
                                  <p:stCondLst>
                                    <p:cond delay="0"/>
                                  </p:stCondLst>
                                  <p:childTnLst>
                                    <p:set>
                                      <p:cBhvr>
                                        <p:cTn id="107" dur="1" fill="hold">
                                          <p:stCondLst>
                                            <p:cond delay="0"/>
                                          </p:stCondLst>
                                        </p:cTn>
                                        <p:tgtEl>
                                          <p:spTgt spid="285751"/>
                                        </p:tgtEl>
                                        <p:attrNameLst>
                                          <p:attrName>style.visibility</p:attrName>
                                        </p:attrNameLst>
                                      </p:cBhvr>
                                      <p:to>
                                        <p:strVal val="visible"/>
                                      </p:to>
                                    </p:set>
                                    <p:animEffect transition="in" filter="wipe(left)">
                                      <p:cBhvr>
                                        <p:cTn id="108" dur="500"/>
                                        <p:tgtEl>
                                          <p:spTgt spid="285751"/>
                                        </p:tgtEl>
                                      </p:cBhvr>
                                    </p:animEffect>
                                  </p:childTnLst>
                                </p:cTn>
                              </p:par>
                            </p:childTnLst>
                          </p:cTn>
                        </p:par>
                      </p:childTnLst>
                    </p:cTn>
                  </p:par>
                  <p:par>
                    <p:cTn id="109" fill="hold">
                      <p:stCondLst>
                        <p:cond delay="indefinite"/>
                      </p:stCondLst>
                      <p:childTnLst>
                        <p:par>
                          <p:cTn id="110" fill="hold">
                            <p:stCondLst>
                              <p:cond delay="0"/>
                            </p:stCondLst>
                            <p:childTnLst>
                              <p:par>
                                <p:cTn id="111" presetID="22" presetClass="entr" presetSubtype="8" fill="hold" grpId="0" nodeType="clickEffect">
                                  <p:stCondLst>
                                    <p:cond delay="0"/>
                                  </p:stCondLst>
                                  <p:childTnLst>
                                    <p:set>
                                      <p:cBhvr>
                                        <p:cTn id="112" dur="1" fill="hold">
                                          <p:stCondLst>
                                            <p:cond delay="0"/>
                                          </p:stCondLst>
                                        </p:cTn>
                                        <p:tgtEl>
                                          <p:spTgt spid="285747"/>
                                        </p:tgtEl>
                                        <p:attrNameLst>
                                          <p:attrName>style.visibility</p:attrName>
                                        </p:attrNameLst>
                                      </p:cBhvr>
                                      <p:to>
                                        <p:strVal val="visible"/>
                                      </p:to>
                                    </p:set>
                                    <p:animEffect transition="in" filter="wipe(left)">
                                      <p:cBhvr>
                                        <p:cTn id="113" dur="1000"/>
                                        <p:tgtEl>
                                          <p:spTgt spid="2857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5730" grpId="0" animBg="1"/>
      <p:bldP spid="285731" grpId="0" animBg="1"/>
      <p:bldP spid="285732" grpId="0" animBg="1"/>
      <p:bldP spid="285733" grpId="0" animBg="1"/>
      <p:bldP spid="285734" grpId="0" animBg="1"/>
      <p:bldP spid="285735" grpId="0" animBg="1"/>
      <p:bldP spid="285736" grpId="0" animBg="1"/>
      <p:bldP spid="285737" grpId="0" animBg="1"/>
      <p:bldP spid="285738" grpId="0" animBg="1"/>
      <p:bldP spid="285739" grpId="0" animBg="1"/>
      <p:bldP spid="285740" grpId="0" animBg="1"/>
      <p:bldP spid="285741" grpId="0" animBg="1"/>
      <p:bldP spid="285742" grpId="0" animBg="1"/>
      <p:bldP spid="285743" grpId="0" animBg="1"/>
      <p:bldP spid="285744" grpId="0" animBg="1"/>
      <p:bldP spid="285745" grpId="0" animBg="1"/>
      <p:bldP spid="285746" grpId="0" animBg="1"/>
      <p:bldP spid="285747" grpId="0" animBg="1"/>
      <p:bldP spid="285748" grpId="0" animBg="1"/>
      <p:bldP spid="285749" grpId="0" animBg="1"/>
      <p:bldP spid="285750" grpId="0" animBg="1"/>
      <p:bldP spid="285751" grpId="0" animBg="1"/>
    </p:bld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Номер слайда 5"/>
          <p:cNvSpPr>
            <a:spLocks noGrp="1"/>
          </p:cNvSpPr>
          <p:nvPr>
            <p:ph type="sldNum" sz="quarter" idx="12"/>
          </p:nvPr>
        </p:nvSpPr>
        <p:spPr/>
        <p:txBody>
          <a:bodyPr/>
          <a:lstStyle/>
          <a:p>
            <a:fld id="{0BA7F46E-4392-4A91-8123-647644813203}" type="slidenum">
              <a:rPr lang="ru-RU"/>
              <a:pPr/>
              <a:t>24</a:t>
            </a:fld>
            <a:endParaRPr lang="ru-RU"/>
          </a:p>
        </p:txBody>
      </p:sp>
      <p:sp>
        <p:nvSpPr>
          <p:cNvPr id="106498" name="Rectangle 2"/>
          <p:cNvSpPr>
            <a:spLocks noGrp="1" noChangeArrowheads="1"/>
          </p:cNvSpPr>
          <p:nvPr>
            <p:ph type="title"/>
          </p:nvPr>
        </p:nvSpPr>
        <p:spPr>
          <a:xfrm>
            <a:off x="428596" y="0"/>
            <a:ext cx="8229600" cy="1143000"/>
          </a:xfrm>
        </p:spPr>
        <p:txBody>
          <a:bodyPr>
            <a:normAutofit fontScale="90000"/>
          </a:bodyPr>
          <a:lstStyle/>
          <a:p>
            <a:r>
              <a:rPr lang="ru-RU" sz="3600" b="1" dirty="0">
                <a:solidFill>
                  <a:srgbClr val="FC2110"/>
                </a:solidFill>
              </a:rPr>
              <a:t>Частные случаи пересечения поверхностей вращения</a:t>
            </a:r>
          </a:p>
        </p:txBody>
      </p:sp>
      <p:sp>
        <p:nvSpPr>
          <p:cNvPr id="106499" name="Rectangle 3"/>
          <p:cNvSpPr>
            <a:spLocks noGrp="1" noChangeArrowheads="1"/>
          </p:cNvSpPr>
          <p:nvPr>
            <p:ph type="body" idx="1"/>
          </p:nvPr>
        </p:nvSpPr>
        <p:spPr>
          <a:xfrm>
            <a:off x="357158" y="1214422"/>
            <a:ext cx="8229600" cy="2757494"/>
          </a:xfrm>
        </p:spPr>
        <p:txBody>
          <a:bodyPr>
            <a:normAutofit lnSpcReduction="10000"/>
          </a:bodyPr>
          <a:lstStyle/>
          <a:p>
            <a:pPr marL="0" indent="357188" algn="just">
              <a:buFontTx/>
              <a:buNone/>
            </a:pPr>
            <a:r>
              <a:rPr lang="ru-RU" b="1" i="1" u="sng" dirty="0" smtClean="0">
                <a:solidFill>
                  <a:srgbClr val="FC2110"/>
                </a:solidFill>
              </a:rPr>
              <a:t>4.Теорема Монжа:</a:t>
            </a:r>
            <a:r>
              <a:rPr lang="ru-RU" dirty="0" smtClean="0">
                <a:solidFill>
                  <a:srgbClr val="FC2110"/>
                </a:solidFill>
              </a:rPr>
              <a:t> </a:t>
            </a:r>
            <a:r>
              <a:rPr lang="ru-RU" sz="2400" dirty="0">
                <a:solidFill>
                  <a:schemeClr val="bg1"/>
                </a:solidFill>
              </a:rPr>
              <a:t>две поверхности </a:t>
            </a:r>
            <a:r>
              <a:rPr lang="ru-RU" sz="2400" dirty="0" smtClean="0">
                <a:solidFill>
                  <a:schemeClr val="bg1"/>
                </a:solidFill>
              </a:rPr>
              <a:t>второго порядка (квадрики), </a:t>
            </a:r>
            <a:r>
              <a:rPr lang="ru-RU" sz="2400" dirty="0" err="1" smtClean="0">
                <a:solidFill>
                  <a:schemeClr val="bg1"/>
                </a:solidFill>
              </a:rPr>
              <a:t>описанны</a:t>
            </a:r>
            <a:r>
              <a:rPr lang="ru-RU" sz="2400" dirty="0" smtClean="0">
                <a:solidFill>
                  <a:schemeClr val="bg1"/>
                </a:solidFill>
              </a:rPr>
              <a:t> </a:t>
            </a:r>
            <a:r>
              <a:rPr lang="ru-RU" sz="2400" dirty="0">
                <a:solidFill>
                  <a:schemeClr val="bg1"/>
                </a:solidFill>
              </a:rPr>
              <a:t>вокруг </a:t>
            </a:r>
            <a:r>
              <a:rPr lang="ru-RU" sz="2400" dirty="0" smtClean="0">
                <a:solidFill>
                  <a:schemeClr val="bg1"/>
                </a:solidFill>
              </a:rPr>
              <a:t>третьей квадрики, </a:t>
            </a:r>
            <a:r>
              <a:rPr lang="ru-RU" sz="2400" dirty="0">
                <a:solidFill>
                  <a:schemeClr val="bg1"/>
                </a:solidFill>
              </a:rPr>
              <a:t>пересекаются между собой по </a:t>
            </a:r>
            <a:r>
              <a:rPr lang="ru-RU" sz="2400" dirty="0" smtClean="0">
                <a:solidFill>
                  <a:schemeClr val="bg1"/>
                </a:solidFill>
              </a:rPr>
              <a:t>двум плоским </a:t>
            </a:r>
            <a:r>
              <a:rPr lang="ru-RU" sz="2400" dirty="0">
                <a:solidFill>
                  <a:schemeClr val="bg1"/>
                </a:solidFill>
              </a:rPr>
              <a:t>кривым второго </a:t>
            </a:r>
            <a:r>
              <a:rPr lang="ru-RU" sz="2400" dirty="0" smtClean="0">
                <a:solidFill>
                  <a:schemeClr val="bg1"/>
                </a:solidFill>
              </a:rPr>
              <a:t>порядка (коникам), </a:t>
            </a:r>
            <a:r>
              <a:rPr lang="ru-RU" sz="2400" dirty="0">
                <a:solidFill>
                  <a:schemeClr val="bg1"/>
                </a:solidFill>
              </a:rPr>
              <a:t>которые проецируются на плоскость, параллельную осям вращения в виде прямолинейных отрезков, соединяющих точки пересечения очерковых образующих.</a:t>
            </a:r>
          </a:p>
          <a:p>
            <a:pPr marL="0" indent="357188"/>
            <a:endParaRPr lang="ru-RU" dirty="0">
              <a:solidFill>
                <a:srgbClr val="FC2110"/>
              </a:solidFill>
            </a:endParaRPr>
          </a:p>
        </p:txBody>
      </p:sp>
      <p:pic>
        <p:nvPicPr>
          <p:cNvPr id="6" name="Рисунок 4"/>
          <p:cNvPicPr>
            <a:picLocks noChangeAspect="1"/>
          </p:cNvPicPr>
          <p:nvPr/>
        </p:nvPicPr>
        <p:blipFill>
          <a:blip r:embed="rId2"/>
          <a:srcRect/>
          <a:stretch>
            <a:fillRect/>
          </a:stretch>
        </p:blipFill>
        <p:spPr bwMode="auto">
          <a:xfrm>
            <a:off x="6143604" y="3357562"/>
            <a:ext cx="3000396" cy="3000396"/>
          </a:xfrm>
          <a:prstGeom prst="rect">
            <a:avLst/>
          </a:prstGeom>
          <a:noFill/>
          <a:ln w="9525">
            <a:noFill/>
            <a:miter lim="800000"/>
            <a:headEnd/>
            <a:tailEnd/>
          </a:ln>
        </p:spPr>
      </p:pic>
      <p:pic>
        <p:nvPicPr>
          <p:cNvPr id="38913" name="Picture 1"/>
          <p:cNvPicPr>
            <a:picLocks noChangeAspect="1" noChangeArrowheads="1"/>
          </p:cNvPicPr>
          <p:nvPr/>
        </p:nvPicPr>
        <p:blipFill>
          <a:blip r:embed="rId3"/>
          <a:srcRect/>
          <a:stretch>
            <a:fillRect/>
          </a:stretch>
        </p:blipFill>
        <p:spPr bwMode="auto">
          <a:xfrm>
            <a:off x="214282" y="3981450"/>
            <a:ext cx="5857875" cy="287655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wd">
                                    <p:tmAbs val="300"/>
                                  </p:iterate>
                                  <p:childTnLst>
                                    <p:set>
                                      <p:cBhvr>
                                        <p:cTn id="6" dur="1" fill="hold">
                                          <p:stCondLst>
                                            <p:cond delay="299"/>
                                          </p:stCondLst>
                                        </p:cTn>
                                        <p:tgtEl>
                                          <p:spTgt spid="106499">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499" grpId="0" build="p" bldLvl="3"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Номер слайда 5"/>
          <p:cNvSpPr>
            <a:spLocks noGrp="1"/>
          </p:cNvSpPr>
          <p:nvPr>
            <p:ph type="sldNum" sz="quarter" idx="12"/>
          </p:nvPr>
        </p:nvSpPr>
        <p:spPr/>
        <p:txBody>
          <a:bodyPr/>
          <a:lstStyle/>
          <a:p>
            <a:fld id="{96B4A0AF-E835-434D-BB2F-B6346BA7C4EE}" type="slidenum">
              <a:rPr lang="ru-RU"/>
              <a:pPr/>
              <a:t>25</a:t>
            </a:fld>
            <a:endParaRPr lang="ru-RU"/>
          </a:p>
        </p:txBody>
      </p:sp>
      <p:sp>
        <p:nvSpPr>
          <p:cNvPr id="107522" name="Rectangle 2"/>
          <p:cNvSpPr>
            <a:spLocks noGrp="1" noChangeArrowheads="1"/>
          </p:cNvSpPr>
          <p:nvPr>
            <p:ph type="title"/>
          </p:nvPr>
        </p:nvSpPr>
        <p:spPr>
          <a:xfrm>
            <a:off x="0" y="0"/>
            <a:ext cx="9144000" cy="609600"/>
          </a:xfrm>
        </p:spPr>
        <p:txBody>
          <a:bodyPr>
            <a:normAutofit fontScale="90000"/>
          </a:bodyPr>
          <a:lstStyle/>
          <a:p>
            <a:r>
              <a:rPr lang="ru-RU" sz="2800" b="1"/>
              <a:t>Частные случаи пересечения поверхностей вращения</a:t>
            </a:r>
          </a:p>
        </p:txBody>
      </p:sp>
      <p:graphicFrame>
        <p:nvGraphicFramePr>
          <p:cNvPr id="107523" name="Object 3"/>
          <p:cNvGraphicFramePr>
            <a:graphicFrameLocks noChangeAspect="1"/>
          </p:cNvGraphicFramePr>
          <p:nvPr/>
        </p:nvGraphicFramePr>
        <p:xfrm>
          <a:off x="433388" y="814388"/>
          <a:ext cx="8277225" cy="5229225"/>
        </p:xfrm>
        <a:graphic>
          <a:graphicData uri="http://schemas.openxmlformats.org/presentationml/2006/ole">
            <p:oleObj spid="_x0000_s2050" name="Drawing" r:id="rId3" imgW="8277120" imgH="5229360" progId="">
              <p:embed/>
            </p:oleObj>
          </a:graphicData>
        </a:graphic>
      </p:graphicFrame>
      <p:graphicFrame>
        <p:nvGraphicFramePr>
          <p:cNvPr id="107524" name="Object 4"/>
          <p:cNvGraphicFramePr>
            <a:graphicFrameLocks noChangeAspect="1"/>
          </p:cNvGraphicFramePr>
          <p:nvPr/>
        </p:nvGraphicFramePr>
        <p:xfrm>
          <a:off x="433388" y="814388"/>
          <a:ext cx="8277225" cy="5229225"/>
        </p:xfrm>
        <a:graphic>
          <a:graphicData uri="http://schemas.openxmlformats.org/presentationml/2006/ole">
            <p:oleObj spid="_x0000_s2051" name="Drawing" r:id="rId4" imgW="8277120" imgH="5229360" progId="">
              <p:embed/>
            </p:oleObj>
          </a:graphicData>
        </a:graphic>
      </p:graphicFrame>
      <p:graphicFrame>
        <p:nvGraphicFramePr>
          <p:cNvPr id="107525" name="Object 5"/>
          <p:cNvGraphicFramePr>
            <a:graphicFrameLocks noChangeAspect="1"/>
          </p:cNvGraphicFramePr>
          <p:nvPr/>
        </p:nvGraphicFramePr>
        <p:xfrm>
          <a:off x="433388" y="814388"/>
          <a:ext cx="8277225" cy="5229225"/>
        </p:xfrm>
        <a:graphic>
          <a:graphicData uri="http://schemas.openxmlformats.org/presentationml/2006/ole">
            <p:oleObj spid="_x0000_s2052" name="Drawing" r:id="rId5" imgW="8277120" imgH="5229360" progId="">
              <p:embed/>
            </p:oleObj>
          </a:graphicData>
        </a:graphic>
      </p:graphicFrame>
      <p:graphicFrame>
        <p:nvGraphicFramePr>
          <p:cNvPr id="107526" name="Object 6"/>
          <p:cNvGraphicFramePr>
            <a:graphicFrameLocks noChangeAspect="1"/>
          </p:cNvGraphicFramePr>
          <p:nvPr/>
        </p:nvGraphicFramePr>
        <p:xfrm>
          <a:off x="433388" y="814388"/>
          <a:ext cx="8277225" cy="5229225"/>
        </p:xfrm>
        <a:graphic>
          <a:graphicData uri="http://schemas.openxmlformats.org/presentationml/2006/ole">
            <p:oleObj spid="_x0000_s2053" name="Drawing" r:id="rId6" imgW="8277120" imgH="5229360" progId="">
              <p:embed/>
            </p:oleObj>
          </a:graphicData>
        </a:graphic>
      </p:graphicFrame>
      <p:graphicFrame>
        <p:nvGraphicFramePr>
          <p:cNvPr id="107527" name="Object 7"/>
          <p:cNvGraphicFramePr>
            <a:graphicFrameLocks noChangeAspect="1"/>
          </p:cNvGraphicFramePr>
          <p:nvPr/>
        </p:nvGraphicFramePr>
        <p:xfrm>
          <a:off x="433388" y="814388"/>
          <a:ext cx="8277225" cy="5229225"/>
        </p:xfrm>
        <a:graphic>
          <a:graphicData uri="http://schemas.openxmlformats.org/presentationml/2006/ole">
            <p:oleObj spid="_x0000_s2054" name="Drawing" r:id="rId7" imgW="8277120" imgH="5229360" progId="">
              <p:embed/>
            </p:oleObj>
          </a:graphicData>
        </a:graphic>
      </p:graphicFrame>
      <p:graphicFrame>
        <p:nvGraphicFramePr>
          <p:cNvPr id="107528" name="Object 8"/>
          <p:cNvGraphicFramePr>
            <a:graphicFrameLocks noChangeAspect="1"/>
          </p:cNvGraphicFramePr>
          <p:nvPr/>
        </p:nvGraphicFramePr>
        <p:xfrm>
          <a:off x="433388" y="814388"/>
          <a:ext cx="8277225" cy="5229225"/>
        </p:xfrm>
        <a:graphic>
          <a:graphicData uri="http://schemas.openxmlformats.org/presentationml/2006/ole">
            <p:oleObj spid="_x0000_s2055" name="Drawing" r:id="rId8" imgW="8277120" imgH="5229360" progId="">
              <p:embed/>
            </p:oleObj>
          </a:graphicData>
        </a:graphic>
      </p:graphicFrame>
      <p:graphicFrame>
        <p:nvGraphicFramePr>
          <p:cNvPr id="107529" name="Object 9"/>
          <p:cNvGraphicFramePr>
            <a:graphicFrameLocks noChangeAspect="1"/>
          </p:cNvGraphicFramePr>
          <p:nvPr/>
        </p:nvGraphicFramePr>
        <p:xfrm>
          <a:off x="433388" y="814388"/>
          <a:ext cx="8277225" cy="5229225"/>
        </p:xfrm>
        <a:graphic>
          <a:graphicData uri="http://schemas.openxmlformats.org/presentationml/2006/ole">
            <p:oleObj spid="_x0000_s2056" name="Drawing" r:id="rId9" imgW="8277120" imgH="5229360" progId="">
              <p:embed/>
            </p:oleObj>
          </a:graphicData>
        </a:graphic>
      </p:graphicFrame>
      <p:graphicFrame>
        <p:nvGraphicFramePr>
          <p:cNvPr id="107530" name="Object 10"/>
          <p:cNvGraphicFramePr>
            <a:graphicFrameLocks noChangeAspect="1"/>
          </p:cNvGraphicFramePr>
          <p:nvPr/>
        </p:nvGraphicFramePr>
        <p:xfrm>
          <a:off x="433388" y="814388"/>
          <a:ext cx="8277225" cy="5229225"/>
        </p:xfrm>
        <a:graphic>
          <a:graphicData uri="http://schemas.openxmlformats.org/presentationml/2006/ole">
            <p:oleObj spid="_x0000_s2057" name="Drawing" r:id="rId10" imgW="8277120" imgH="5229360" progId="">
              <p:embed/>
            </p:oleObj>
          </a:graphicData>
        </a:graphic>
      </p:graphicFrame>
      <p:graphicFrame>
        <p:nvGraphicFramePr>
          <p:cNvPr id="107531" name="Object 11"/>
          <p:cNvGraphicFramePr>
            <a:graphicFrameLocks noChangeAspect="1"/>
          </p:cNvGraphicFramePr>
          <p:nvPr/>
        </p:nvGraphicFramePr>
        <p:xfrm>
          <a:off x="433388" y="814388"/>
          <a:ext cx="8277225" cy="5229225"/>
        </p:xfrm>
        <a:graphic>
          <a:graphicData uri="http://schemas.openxmlformats.org/presentationml/2006/ole">
            <p:oleObj spid="_x0000_s2058" name="Drawing" r:id="rId11" imgW="8277120" imgH="5229360" progId="">
              <p:embed/>
            </p:oleObj>
          </a:graphicData>
        </a:graphic>
      </p:graphicFrame>
      <p:graphicFrame>
        <p:nvGraphicFramePr>
          <p:cNvPr id="107532" name="Object 12"/>
          <p:cNvGraphicFramePr>
            <a:graphicFrameLocks noChangeAspect="1"/>
          </p:cNvGraphicFramePr>
          <p:nvPr/>
        </p:nvGraphicFramePr>
        <p:xfrm>
          <a:off x="433388" y="814388"/>
          <a:ext cx="8277225" cy="5229225"/>
        </p:xfrm>
        <a:graphic>
          <a:graphicData uri="http://schemas.openxmlformats.org/presentationml/2006/ole">
            <p:oleObj spid="_x0000_s2059" name="Drawing" r:id="rId12" imgW="8277120" imgH="5229360" progId="">
              <p:embed/>
            </p:oleObj>
          </a:graphicData>
        </a:graphic>
      </p:graphicFrame>
      <p:graphicFrame>
        <p:nvGraphicFramePr>
          <p:cNvPr id="107533" name="Object 13"/>
          <p:cNvGraphicFramePr>
            <a:graphicFrameLocks noChangeAspect="1"/>
          </p:cNvGraphicFramePr>
          <p:nvPr/>
        </p:nvGraphicFramePr>
        <p:xfrm>
          <a:off x="433388" y="814388"/>
          <a:ext cx="8277225" cy="5229225"/>
        </p:xfrm>
        <a:graphic>
          <a:graphicData uri="http://schemas.openxmlformats.org/presentationml/2006/ole">
            <p:oleObj spid="_x0000_s2060" name="Drawing" r:id="rId13" imgW="8277120" imgH="5229360" progId="">
              <p:embed/>
            </p:oleObj>
          </a:graphicData>
        </a:graphic>
      </p:graphicFrame>
      <p:graphicFrame>
        <p:nvGraphicFramePr>
          <p:cNvPr id="107534" name="Object 14"/>
          <p:cNvGraphicFramePr>
            <a:graphicFrameLocks noChangeAspect="1"/>
          </p:cNvGraphicFramePr>
          <p:nvPr/>
        </p:nvGraphicFramePr>
        <p:xfrm>
          <a:off x="433388" y="814388"/>
          <a:ext cx="8277225" cy="5229225"/>
        </p:xfrm>
        <a:graphic>
          <a:graphicData uri="http://schemas.openxmlformats.org/presentationml/2006/ole">
            <p:oleObj spid="_x0000_s2061" name="Drawing" r:id="rId14" imgW="8277120" imgH="5229360" progId="">
              <p:embed/>
            </p:oleObj>
          </a:graphicData>
        </a:graphic>
      </p:graphicFrame>
      <p:graphicFrame>
        <p:nvGraphicFramePr>
          <p:cNvPr id="107535" name="Object 15"/>
          <p:cNvGraphicFramePr>
            <a:graphicFrameLocks noChangeAspect="1"/>
          </p:cNvGraphicFramePr>
          <p:nvPr/>
        </p:nvGraphicFramePr>
        <p:xfrm>
          <a:off x="433388" y="814388"/>
          <a:ext cx="8277225" cy="5229225"/>
        </p:xfrm>
        <a:graphic>
          <a:graphicData uri="http://schemas.openxmlformats.org/presentationml/2006/ole">
            <p:oleObj spid="_x0000_s2062" name="Drawing" r:id="rId15" imgW="8277120" imgH="5229360" progId="">
              <p:embed/>
            </p:oleObj>
          </a:graphicData>
        </a:graphic>
      </p:graphicFrame>
      <p:graphicFrame>
        <p:nvGraphicFramePr>
          <p:cNvPr id="107536" name="Object 16"/>
          <p:cNvGraphicFramePr>
            <a:graphicFrameLocks noChangeAspect="1"/>
          </p:cNvGraphicFramePr>
          <p:nvPr/>
        </p:nvGraphicFramePr>
        <p:xfrm>
          <a:off x="433388" y="814388"/>
          <a:ext cx="8277225" cy="5229225"/>
        </p:xfrm>
        <a:graphic>
          <a:graphicData uri="http://schemas.openxmlformats.org/presentationml/2006/ole">
            <p:oleObj spid="_x0000_s2063" name="Drawing" r:id="rId16" imgW="8277120" imgH="5229360" progId="">
              <p:embed/>
            </p:oleObj>
          </a:graphicData>
        </a:graphic>
      </p:graphicFrame>
      <p:graphicFrame>
        <p:nvGraphicFramePr>
          <p:cNvPr id="107537" name="Object 17"/>
          <p:cNvGraphicFramePr>
            <a:graphicFrameLocks noChangeAspect="1"/>
          </p:cNvGraphicFramePr>
          <p:nvPr/>
        </p:nvGraphicFramePr>
        <p:xfrm>
          <a:off x="433388" y="814388"/>
          <a:ext cx="8277225" cy="5229225"/>
        </p:xfrm>
        <a:graphic>
          <a:graphicData uri="http://schemas.openxmlformats.org/presentationml/2006/ole">
            <p:oleObj spid="_x0000_s2064" name="Drawing" r:id="rId17" imgW="8277120" imgH="5229360" progId="">
              <p:embed/>
            </p:oleObj>
          </a:graphicData>
        </a:graphic>
      </p:graphicFrame>
      <p:graphicFrame>
        <p:nvGraphicFramePr>
          <p:cNvPr id="107538" name="Object 18"/>
          <p:cNvGraphicFramePr>
            <a:graphicFrameLocks noChangeAspect="1"/>
          </p:cNvGraphicFramePr>
          <p:nvPr/>
        </p:nvGraphicFramePr>
        <p:xfrm>
          <a:off x="433388" y="814388"/>
          <a:ext cx="8277225" cy="5229225"/>
        </p:xfrm>
        <a:graphic>
          <a:graphicData uri="http://schemas.openxmlformats.org/presentationml/2006/ole">
            <p:oleObj spid="_x0000_s2065" name="Drawing" r:id="rId18" imgW="8277120" imgH="5229360" progId="">
              <p:embed/>
            </p:oleObj>
          </a:graphicData>
        </a:graphic>
      </p:graphicFrame>
      <p:graphicFrame>
        <p:nvGraphicFramePr>
          <p:cNvPr id="107539" name="Object 19"/>
          <p:cNvGraphicFramePr>
            <a:graphicFrameLocks noChangeAspect="1"/>
          </p:cNvGraphicFramePr>
          <p:nvPr/>
        </p:nvGraphicFramePr>
        <p:xfrm>
          <a:off x="433388" y="814388"/>
          <a:ext cx="8277225" cy="5229225"/>
        </p:xfrm>
        <a:graphic>
          <a:graphicData uri="http://schemas.openxmlformats.org/presentationml/2006/ole">
            <p:oleObj spid="_x0000_s2066" name="Drawing" r:id="rId19" imgW="8277120" imgH="5229360" progId="">
              <p:embed/>
            </p:oleObj>
          </a:graphicData>
        </a:graphic>
      </p:graphicFrame>
      <p:graphicFrame>
        <p:nvGraphicFramePr>
          <p:cNvPr id="107540" name="Object 20"/>
          <p:cNvGraphicFramePr>
            <a:graphicFrameLocks noChangeAspect="1"/>
          </p:cNvGraphicFramePr>
          <p:nvPr/>
        </p:nvGraphicFramePr>
        <p:xfrm>
          <a:off x="433388" y="814388"/>
          <a:ext cx="8277225" cy="5229225"/>
        </p:xfrm>
        <a:graphic>
          <a:graphicData uri="http://schemas.openxmlformats.org/presentationml/2006/ole">
            <p:oleObj spid="_x0000_s2067" name="Drawing" r:id="rId20" imgW="8277120" imgH="5229360" progId="">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5" fill="hold" nodeType="clickEffect">
                                  <p:stCondLst>
                                    <p:cond delay="0"/>
                                  </p:stCondLst>
                                  <p:childTnLst>
                                    <p:set>
                                      <p:cBhvr>
                                        <p:cTn id="6" dur="1" fill="hold">
                                          <p:stCondLst>
                                            <p:cond delay="0"/>
                                          </p:stCondLst>
                                        </p:cTn>
                                        <p:tgtEl>
                                          <p:spTgt spid="107523"/>
                                        </p:tgtEl>
                                        <p:attrNameLst>
                                          <p:attrName>style.visibility</p:attrName>
                                        </p:attrNameLst>
                                      </p:cBhvr>
                                      <p:to>
                                        <p:strVal val="visible"/>
                                      </p:to>
                                    </p:set>
                                    <p:animEffect transition="in" filter="checkerboard(down)">
                                      <p:cBhvr>
                                        <p:cTn id="7" dur="500"/>
                                        <p:tgtEl>
                                          <p:spTgt spid="107523"/>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499"/>
                                          </p:stCondLst>
                                        </p:cTn>
                                        <p:tgtEl>
                                          <p:spTgt spid="107524"/>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499"/>
                                          </p:stCondLst>
                                        </p:cTn>
                                        <p:tgtEl>
                                          <p:spTgt spid="107525"/>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499"/>
                                          </p:stCondLst>
                                        </p:cTn>
                                        <p:tgtEl>
                                          <p:spTgt spid="107526"/>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499"/>
                                          </p:stCondLst>
                                        </p:cTn>
                                        <p:tgtEl>
                                          <p:spTgt spid="107527"/>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499"/>
                                          </p:stCondLst>
                                        </p:cTn>
                                        <p:tgtEl>
                                          <p:spTgt spid="107528"/>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499"/>
                                          </p:stCondLst>
                                        </p:cTn>
                                        <p:tgtEl>
                                          <p:spTgt spid="107529"/>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nodeType="clickEffect">
                                  <p:stCondLst>
                                    <p:cond delay="0"/>
                                  </p:stCondLst>
                                  <p:childTnLst>
                                    <p:set>
                                      <p:cBhvr>
                                        <p:cTn id="35" dur="1" fill="hold">
                                          <p:stCondLst>
                                            <p:cond delay="499"/>
                                          </p:stCondLst>
                                        </p:cTn>
                                        <p:tgtEl>
                                          <p:spTgt spid="107530"/>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nodeType="clickEffect">
                                  <p:stCondLst>
                                    <p:cond delay="0"/>
                                  </p:stCondLst>
                                  <p:childTnLst>
                                    <p:set>
                                      <p:cBhvr>
                                        <p:cTn id="39" dur="1" fill="hold">
                                          <p:stCondLst>
                                            <p:cond delay="499"/>
                                          </p:stCondLst>
                                        </p:cTn>
                                        <p:tgtEl>
                                          <p:spTgt spid="107531"/>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nodeType="clickEffect">
                                  <p:stCondLst>
                                    <p:cond delay="0"/>
                                  </p:stCondLst>
                                  <p:childTnLst>
                                    <p:set>
                                      <p:cBhvr>
                                        <p:cTn id="43" dur="1" fill="hold">
                                          <p:stCondLst>
                                            <p:cond delay="499"/>
                                          </p:stCondLst>
                                        </p:cTn>
                                        <p:tgtEl>
                                          <p:spTgt spid="107532"/>
                                        </p:tgtEl>
                                        <p:attrNameLst>
                                          <p:attrName>style.visibility</p:attrName>
                                        </p:attrNameLst>
                                      </p:cBhvr>
                                      <p:to>
                                        <p:strVal val="visible"/>
                                      </p:to>
                                    </p:set>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nodeType="clickEffect">
                                  <p:stCondLst>
                                    <p:cond delay="0"/>
                                  </p:stCondLst>
                                  <p:childTnLst>
                                    <p:set>
                                      <p:cBhvr>
                                        <p:cTn id="47" dur="1" fill="hold">
                                          <p:stCondLst>
                                            <p:cond delay="499"/>
                                          </p:stCondLst>
                                        </p:cTn>
                                        <p:tgtEl>
                                          <p:spTgt spid="107533"/>
                                        </p:tgtEl>
                                        <p:attrNameLst>
                                          <p:attrName>style.visibility</p:attrName>
                                        </p:attrNameLst>
                                      </p:cBhvr>
                                      <p:to>
                                        <p:strVal val="visible"/>
                                      </p:to>
                                    </p:se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nodeType="clickEffect">
                                  <p:stCondLst>
                                    <p:cond delay="0"/>
                                  </p:stCondLst>
                                  <p:childTnLst>
                                    <p:set>
                                      <p:cBhvr>
                                        <p:cTn id="51" dur="1" fill="hold">
                                          <p:stCondLst>
                                            <p:cond delay="499"/>
                                          </p:stCondLst>
                                        </p:cTn>
                                        <p:tgtEl>
                                          <p:spTgt spid="107534"/>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1" presetClass="entr" presetSubtype="0" fill="hold" nodeType="clickEffect">
                                  <p:stCondLst>
                                    <p:cond delay="0"/>
                                  </p:stCondLst>
                                  <p:childTnLst>
                                    <p:set>
                                      <p:cBhvr>
                                        <p:cTn id="55" dur="1" fill="hold">
                                          <p:stCondLst>
                                            <p:cond delay="499"/>
                                          </p:stCondLst>
                                        </p:cTn>
                                        <p:tgtEl>
                                          <p:spTgt spid="107535"/>
                                        </p:tgtEl>
                                        <p:attrNameLst>
                                          <p:attrName>style.visibility</p:attrName>
                                        </p:attrNameLst>
                                      </p:cBhvr>
                                      <p:to>
                                        <p:strVal val="visible"/>
                                      </p:to>
                                    </p:set>
                                  </p:childTnLst>
                                </p:cTn>
                              </p:par>
                            </p:childTnLst>
                          </p:cTn>
                        </p:par>
                      </p:childTnLst>
                    </p:cTn>
                  </p:par>
                  <p:par>
                    <p:cTn id="56" fill="hold">
                      <p:stCondLst>
                        <p:cond delay="indefinite"/>
                      </p:stCondLst>
                      <p:childTnLst>
                        <p:par>
                          <p:cTn id="57" fill="hold">
                            <p:stCondLst>
                              <p:cond delay="0"/>
                            </p:stCondLst>
                            <p:childTnLst>
                              <p:par>
                                <p:cTn id="58" presetID="1" presetClass="entr" presetSubtype="0" fill="hold" nodeType="clickEffect">
                                  <p:stCondLst>
                                    <p:cond delay="0"/>
                                  </p:stCondLst>
                                  <p:childTnLst>
                                    <p:set>
                                      <p:cBhvr>
                                        <p:cTn id="59" dur="1" fill="hold">
                                          <p:stCondLst>
                                            <p:cond delay="499"/>
                                          </p:stCondLst>
                                        </p:cTn>
                                        <p:tgtEl>
                                          <p:spTgt spid="107536"/>
                                        </p:tgtEl>
                                        <p:attrNameLst>
                                          <p:attrName>style.visibility</p:attrName>
                                        </p:attrNameLst>
                                      </p:cBhvr>
                                      <p:to>
                                        <p:strVal val="visible"/>
                                      </p:to>
                                    </p:set>
                                  </p:childTnLst>
                                </p:cTn>
                              </p:par>
                            </p:childTnLst>
                          </p:cTn>
                        </p:par>
                      </p:childTnLst>
                    </p:cTn>
                  </p:par>
                  <p:par>
                    <p:cTn id="60" fill="hold">
                      <p:stCondLst>
                        <p:cond delay="indefinite"/>
                      </p:stCondLst>
                      <p:childTnLst>
                        <p:par>
                          <p:cTn id="61" fill="hold">
                            <p:stCondLst>
                              <p:cond delay="0"/>
                            </p:stCondLst>
                            <p:childTnLst>
                              <p:par>
                                <p:cTn id="62" presetID="1" presetClass="entr" presetSubtype="0" fill="hold" nodeType="clickEffect">
                                  <p:stCondLst>
                                    <p:cond delay="0"/>
                                  </p:stCondLst>
                                  <p:childTnLst>
                                    <p:set>
                                      <p:cBhvr>
                                        <p:cTn id="63" dur="1" fill="hold">
                                          <p:stCondLst>
                                            <p:cond delay="499"/>
                                          </p:stCondLst>
                                        </p:cTn>
                                        <p:tgtEl>
                                          <p:spTgt spid="107537"/>
                                        </p:tgtEl>
                                        <p:attrNameLst>
                                          <p:attrName>style.visibility</p:attrName>
                                        </p:attrNameLst>
                                      </p:cBhvr>
                                      <p:to>
                                        <p:strVal val="visible"/>
                                      </p:to>
                                    </p:set>
                                  </p:childTnLst>
                                </p:cTn>
                              </p:par>
                            </p:childTnLst>
                          </p:cTn>
                        </p:par>
                      </p:childTnLst>
                    </p:cTn>
                  </p:par>
                  <p:par>
                    <p:cTn id="64" fill="hold">
                      <p:stCondLst>
                        <p:cond delay="indefinite"/>
                      </p:stCondLst>
                      <p:childTnLst>
                        <p:par>
                          <p:cTn id="65" fill="hold">
                            <p:stCondLst>
                              <p:cond delay="0"/>
                            </p:stCondLst>
                            <p:childTnLst>
                              <p:par>
                                <p:cTn id="66" presetID="1" presetClass="entr" presetSubtype="0" fill="hold" nodeType="clickEffect">
                                  <p:stCondLst>
                                    <p:cond delay="0"/>
                                  </p:stCondLst>
                                  <p:childTnLst>
                                    <p:set>
                                      <p:cBhvr>
                                        <p:cTn id="67" dur="1" fill="hold">
                                          <p:stCondLst>
                                            <p:cond delay="499"/>
                                          </p:stCondLst>
                                        </p:cTn>
                                        <p:tgtEl>
                                          <p:spTgt spid="107538"/>
                                        </p:tgtEl>
                                        <p:attrNameLst>
                                          <p:attrName>style.visibility</p:attrName>
                                        </p:attrNameLst>
                                      </p:cBhvr>
                                      <p:to>
                                        <p:strVal val="visible"/>
                                      </p:to>
                                    </p:set>
                                  </p:childTnLst>
                                </p:cTn>
                              </p:par>
                            </p:childTnLst>
                          </p:cTn>
                        </p:par>
                      </p:childTnLst>
                    </p:cTn>
                  </p:par>
                  <p:par>
                    <p:cTn id="68" fill="hold">
                      <p:stCondLst>
                        <p:cond delay="indefinite"/>
                      </p:stCondLst>
                      <p:childTnLst>
                        <p:par>
                          <p:cTn id="69" fill="hold">
                            <p:stCondLst>
                              <p:cond delay="0"/>
                            </p:stCondLst>
                            <p:childTnLst>
                              <p:par>
                                <p:cTn id="70" presetID="1" presetClass="entr" presetSubtype="0" fill="hold" nodeType="clickEffect">
                                  <p:stCondLst>
                                    <p:cond delay="0"/>
                                  </p:stCondLst>
                                  <p:childTnLst>
                                    <p:set>
                                      <p:cBhvr>
                                        <p:cTn id="71" dur="1" fill="hold">
                                          <p:stCondLst>
                                            <p:cond delay="499"/>
                                          </p:stCondLst>
                                        </p:cTn>
                                        <p:tgtEl>
                                          <p:spTgt spid="107539"/>
                                        </p:tgtEl>
                                        <p:attrNameLst>
                                          <p:attrName>style.visibility</p:attrName>
                                        </p:attrNameLst>
                                      </p:cBhvr>
                                      <p:to>
                                        <p:strVal val="visible"/>
                                      </p:to>
                                    </p:set>
                                  </p:childTnLst>
                                </p:cTn>
                              </p:par>
                            </p:childTnLst>
                          </p:cTn>
                        </p:par>
                      </p:childTnLst>
                    </p:cTn>
                  </p:par>
                  <p:par>
                    <p:cTn id="72" fill="hold">
                      <p:stCondLst>
                        <p:cond delay="indefinite"/>
                      </p:stCondLst>
                      <p:childTnLst>
                        <p:par>
                          <p:cTn id="73" fill="hold">
                            <p:stCondLst>
                              <p:cond delay="0"/>
                            </p:stCondLst>
                            <p:childTnLst>
                              <p:par>
                                <p:cTn id="74" presetID="1" presetClass="entr" presetSubtype="0" fill="hold" nodeType="clickEffect">
                                  <p:stCondLst>
                                    <p:cond delay="0"/>
                                  </p:stCondLst>
                                  <p:childTnLst>
                                    <p:set>
                                      <p:cBhvr>
                                        <p:cTn id="75" dur="1" fill="hold">
                                          <p:stCondLst>
                                            <p:cond delay="499"/>
                                          </p:stCondLst>
                                        </p:cTn>
                                        <p:tgtEl>
                                          <p:spTgt spid="1075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AutoShape 68"/>
          <p:cNvSpPr>
            <a:spLocks noChangeArrowheads="1"/>
          </p:cNvSpPr>
          <p:nvPr/>
        </p:nvSpPr>
        <p:spPr bwMode="gray">
          <a:xfrm>
            <a:off x="4429124" y="533400"/>
            <a:ext cx="4357718" cy="4110046"/>
          </a:xfrm>
          <a:prstGeom prst="roundRect">
            <a:avLst>
              <a:gd name="adj" fmla="val 0"/>
            </a:avLst>
          </a:prstGeom>
          <a:noFill/>
          <a:ln>
            <a:noFill/>
          </a:ln>
          <a:effectLst/>
          <a:extLst>
            <a:ext uri="{909E8E84-426E-40DD-AFC4-6F175D3DCCD1}">
              <a14:hiddenFill xmlns:a14="http://schemas.microsoft.com/office/drawing/2010/main" xmlns="">
                <a:gradFill rotWithShape="1">
                  <a:gsLst>
                    <a:gs pos="0">
                      <a:schemeClr val="hlink">
                        <a:gamma/>
                        <a:shade val="46275"/>
                        <a:invGamma/>
                      </a:schemeClr>
                    </a:gs>
                    <a:gs pos="50000">
                      <a:schemeClr val="hlink"/>
                    </a:gs>
                    <a:gs pos="100000">
                      <a:schemeClr val="hlink">
                        <a:gamma/>
                        <a:shade val="46275"/>
                        <a:invGamma/>
                      </a:schemeClr>
                    </a:gs>
                  </a:gsLst>
                  <a:lin ang="5400000" scaled="1"/>
                </a:gradFill>
              </a14:hiddenFill>
            </a:ext>
            <a:ext uri="{91240B29-F687-4F45-9708-019B960494DF}">
              <a14:hiddenLine xmlns:a14="http://schemas.microsoft.com/office/drawing/2010/main" xmlns="" w="38100">
                <a:solidFill>
                  <a:schemeClr val="bg1"/>
                </a:solidFill>
                <a:round/>
                <a:headEnd/>
                <a:tailEnd/>
              </a14:hiddenLine>
            </a:ext>
            <a:ext uri="{AF507438-7753-43E0-B8FC-AC1667EBCBE1}">
              <a14:hiddenEffects xmlns:a14="http://schemas.microsoft.com/office/drawing/2010/main" xmlns="">
                <a:effectLst>
                  <a:outerShdw dist="107763" dir="2700000" algn="ctr" rotWithShape="0">
                    <a:srgbClr val="808080">
                      <a:alpha val="50000"/>
                    </a:srgbClr>
                  </a:outerShdw>
                </a:effectLst>
              </a14:hiddenEffects>
            </a:ext>
          </a:extLst>
        </p:spPr>
        <p:txBody>
          <a:bodyPr wrap="none" anchor="ctr"/>
          <a:lstStyle/>
          <a:p>
            <a:pPr latinLnBrk="1">
              <a:defRPr/>
            </a:pPr>
            <a:r>
              <a:rPr kumimoji="1" lang="ru-RU" altLang="ko-KR" sz="3500" dirty="0" smtClean="0">
                <a:solidFill>
                  <a:schemeClr val="bg1"/>
                </a:solidFill>
                <a:ea typeface="굴림" pitchFamily="34" charset="-127"/>
              </a:rPr>
              <a:t>Спасибо за внимание! </a:t>
            </a:r>
          </a:p>
          <a:p>
            <a:pPr latinLnBrk="1">
              <a:defRPr/>
            </a:pPr>
            <a:r>
              <a:rPr kumimoji="1" lang="ru-RU" altLang="ko-KR" sz="3500" dirty="0" smtClean="0">
                <a:solidFill>
                  <a:schemeClr val="bg1"/>
                </a:solidFill>
                <a:ea typeface="굴림" pitchFamily="34" charset="-127"/>
              </a:rPr>
              <a:t>Желаю успехов!</a:t>
            </a:r>
            <a:endParaRPr kumimoji="1" lang="en-US" altLang="ko-KR" sz="3500" dirty="0">
              <a:solidFill>
                <a:schemeClr val="bg1"/>
              </a:solidFill>
              <a:ea typeface="굴림" pitchFamily="34" charset="-127"/>
            </a:endParaRPr>
          </a:p>
        </p:txBody>
      </p:sp>
      <p:pic>
        <p:nvPicPr>
          <p:cNvPr id="4" name="Picture 2"/>
          <p:cNvPicPr>
            <a:picLocks noChangeAspect="1" noChangeArrowheads="1"/>
          </p:cNvPicPr>
          <p:nvPr/>
        </p:nvPicPr>
        <p:blipFill>
          <a:blip r:embed="rId2"/>
          <a:srcRect/>
          <a:stretch>
            <a:fillRect/>
          </a:stretch>
        </p:blipFill>
        <p:spPr bwMode="auto">
          <a:xfrm>
            <a:off x="142844" y="1643050"/>
            <a:ext cx="4238822" cy="509377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ChangeArrowheads="1"/>
          </p:cNvSpPr>
          <p:nvPr/>
        </p:nvSpPr>
        <p:spPr bwMode="auto">
          <a:xfrm>
            <a:off x="1403350" y="260350"/>
            <a:ext cx="6337300" cy="1052513"/>
          </a:xfrm>
          <a:prstGeom prst="rect">
            <a:avLst/>
          </a:prstGeom>
          <a:solidFill>
            <a:srgbClr val="FDC6B5"/>
          </a:solidFill>
          <a:ln w="25400">
            <a:solidFill>
              <a:schemeClr val="tx1"/>
            </a:solidFill>
            <a:miter lim="800000"/>
            <a:headEnd/>
            <a:tailEnd/>
          </a:ln>
          <a:effectLst>
            <a:outerShdw dist="107763" dir="2700000" algn="ctr" rotWithShape="0">
              <a:schemeClr val="bg2">
                <a:alpha val="50000"/>
              </a:schemeClr>
            </a:outerShdw>
          </a:effectLst>
        </p:spPr>
        <p:txBody>
          <a:bodyPr anchor="ctr"/>
          <a:lstStyle/>
          <a:p>
            <a:pPr algn="ctr"/>
            <a:r>
              <a:rPr lang="ru-RU" b="1" dirty="0">
                <a:effectLst>
                  <a:outerShdw blurRad="38100" dist="38100" dir="2700000" algn="tl">
                    <a:srgbClr val="FFFFFF"/>
                  </a:outerShdw>
                </a:effectLst>
              </a:rPr>
              <a:t>ЛИНИИ ПЕРЕСЕЧЕНИЯ ДВУХ ПОВЕРХНОСТЕЙ</a:t>
            </a:r>
          </a:p>
        </p:txBody>
      </p:sp>
      <p:sp>
        <p:nvSpPr>
          <p:cNvPr id="104451" name="Rectangle 3"/>
          <p:cNvSpPr>
            <a:spLocks noChangeArrowheads="1"/>
          </p:cNvSpPr>
          <p:nvPr/>
        </p:nvSpPr>
        <p:spPr bwMode="auto">
          <a:xfrm>
            <a:off x="468313" y="2060575"/>
            <a:ext cx="2590800" cy="720725"/>
          </a:xfrm>
          <a:prstGeom prst="rect">
            <a:avLst/>
          </a:prstGeom>
          <a:solidFill>
            <a:srgbClr val="B9CAFF"/>
          </a:solidFill>
          <a:ln w="25400">
            <a:solidFill>
              <a:schemeClr val="tx1"/>
            </a:solidFill>
            <a:miter lim="800000"/>
            <a:headEnd/>
            <a:tailEnd/>
          </a:ln>
          <a:effectLst>
            <a:outerShdw dist="107763" dir="2700000" algn="ctr" rotWithShape="0">
              <a:schemeClr val="bg2">
                <a:alpha val="50000"/>
              </a:schemeClr>
            </a:outerShdw>
          </a:effectLst>
        </p:spPr>
        <p:txBody>
          <a:bodyPr anchor="ctr"/>
          <a:lstStyle/>
          <a:p>
            <a:pPr algn="ctr"/>
            <a:r>
              <a:rPr lang="ru-RU" b="1" i="1" dirty="0"/>
              <a:t>Пространственная кривая</a:t>
            </a:r>
          </a:p>
        </p:txBody>
      </p:sp>
      <p:sp>
        <p:nvSpPr>
          <p:cNvPr id="104452" name="Rectangle 4"/>
          <p:cNvSpPr>
            <a:spLocks noChangeArrowheads="1"/>
          </p:cNvSpPr>
          <p:nvPr/>
        </p:nvSpPr>
        <p:spPr bwMode="auto">
          <a:xfrm>
            <a:off x="3348038" y="2060575"/>
            <a:ext cx="2592387" cy="720725"/>
          </a:xfrm>
          <a:prstGeom prst="rect">
            <a:avLst/>
          </a:prstGeom>
          <a:solidFill>
            <a:srgbClr val="A6E2C4"/>
          </a:solidFill>
          <a:ln w="25400">
            <a:solidFill>
              <a:schemeClr val="tx1"/>
            </a:solidFill>
            <a:miter lim="800000"/>
            <a:headEnd/>
            <a:tailEnd/>
          </a:ln>
          <a:effectLst>
            <a:outerShdw dist="107763" dir="2700000" algn="ctr" rotWithShape="0">
              <a:schemeClr val="bg2">
                <a:alpha val="50000"/>
              </a:schemeClr>
            </a:outerShdw>
          </a:effectLst>
        </p:spPr>
        <p:txBody>
          <a:bodyPr anchor="ctr"/>
          <a:lstStyle/>
          <a:p>
            <a:pPr algn="ctr"/>
            <a:r>
              <a:rPr lang="ru-RU" b="1" i="1" dirty="0"/>
              <a:t>Пространственная ломаная</a:t>
            </a:r>
          </a:p>
        </p:txBody>
      </p:sp>
      <p:sp>
        <p:nvSpPr>
          <p:cNvPr id="104453" name="Rectangle 5"/>
          <p:cNvSpPr>
            <a:spLocks noChangeArrowheads="1"/>
          </p:cNvSpPr>
          <p:nvPr/>
        </p:nvSpPr>
        <p:spPr bwMode="auto">
          <a:xfrm>
            <a:off x="6227763" y="2060575"/>
            <a:ext cx="2447925" cy="720725"/>
          </a:xfrm>
          <a:prstGeom prst="rect">
            <a:avLst/>
          </a:prstGeom>
          <a:solidFill>
            <a:srgbClr val="FFD08B"/>
          </a:solidFill>
          <a:ln w="25400">
            <a:solidFill>
              <a:schemeClr val="tx1"/>
            </a:solidFill>
            <a:miter lim="800000"/>
            <a:headEnd/>
            <a:tailEnd/>
          </a:ln>
          <a:effectLst>
            <a:outerShdw dist="107763" dir="2700000" algn="ctr" rotWithShape="0">
              <a:schemeClr val="bg2">
                <a:alpha val="50000"/>
              </a:schemeClr>
            </a:outerShdw>
          </a:effectLst>
        </p:spPr>
        <p:txBody>
          <a:bodyPr anchor="ctr"/>
          <a:lstStyle/>
          <a:p>
            <a:pPr algn="ctr"/>
            <a:r>
              <a:rPr lang="ru-RU" b="1" i="1"/>
              <a:t>Плоская линия</a:t>
            </a:r>
          </a:p>
        </p:txBody>
      </p:sp>
      <p:sp>
        <p:nvSpPr>
          <p:cNvPr id="104454" name="Rectangle 6"/>
          <p:cNvSpPr>
            <a:spLocks noChangeArrowheads="1"/>
          </p:cNvSpPr>
          <p:nvPr/>
        </p:nvSpPr>
        <p:spPr bwMode="auto">
          <a:xfrm>
            <a:off x="755650" y="3286125"/>
            <a:ext cx="2160588" cy="863600"/>
          </a:xfrm>
          <a:prstGeom prst="rect">
            <a:avLst/>
          </a:prstGeom>
          <a:solidFill>
            <a:srgbClr val="9FEDFF"/>
          </a:solidFill>
          <a:ln w="25400">
            <a:solidFill>
              <a:schemeClr val="tx1"/>
            </a:solidFill>
            <a:miter lim="800000"/>
            <a:headEnd/>
            <a:tailEnd/>
          </a:ln>
          <a:effectLst/>
        </p:spPr>
        <p:txBody>
          <a:bodyPr anchor="ctr"/>
          <a:lstStyle/>
          <a:p>
            <a:pPr algn="ctr"/>
            <a:r>
              <a:rPr lang="ru-RU" sz="1600" b="1"/>
              <a:t>При пересечении двух кривых поверхностей</a:t>
            </a:r>
          </a:p>
        </p:txBody>
      </p:sp>
      <p:sp>
        <p:nvSpPr>
          <p:cNvPr id="104455" name="Rectangle 7"/>
          <p:cNvSpPr>
            <a:spLocks noChangeArrowheads="1"/>
          </p:cNvSpPr>
          <p:nvPr/>
        </p:nvSpPr>
        <p:spPr bwMode="auto">
          <a:xfrm>
            <a:off x="714348" y="5572140"/>
            <a:ext cx="2160588" cy="1079500"/>
          </a:xfrm>
          <a:prstGeom prst="rect">
            <a:avLst/>
          </a:prstGeom>
          <a:solidFill>
            <a:srgbClr val="9FEDFF"/>
          </a:solidFill>
          <a:ln w="25400">
            <a:solidFill>
              <a:schemeClr val="tx1"/>
            </a:solidFill>
            <a:miter lim="800000"/>
            <a:headEnd/>
            <a:tailEnd/>
          </a:ln>
          <a:effectLst/>
        </p:spPr>
        <p:txBody>
          <a:bodyPr anchor="ctr"/>
          <a:lstStyle/>
          <a:p>
            <a:pPr algn="ctr"/>
            <a:r>
              <a:rPr lang="ru-RU" sz="1600" b="1" dirty="0"/>
              <a:t>При пересечении кривой поверхности и многогранника</a:t>
            </a:r>
          </a:p>
        </p:txBody>
      </p:sp>
      <p:sp>
        <p:nvSpPr>
          <p:cNvPr id="104456" name="Rectangle 8"/>
          <p:cNvSpPr>
            <a:spLocks noChangeArrowheads="1"/>
          </p:cNvSpPr>
          <p:nvPr/>
        </p:nvSpPr>
        <p:spPr bwMode="auto">
          <a:xfrm>
            <a:off x="3348038" y="3286125"/>
            <a:ext cx="2447925" cy="863600"/>
          </a:xfrm>
          <a:prstGeom prst="rect">
            <a:avLst/>
          </a:prstGeom>
          <a:solidFill>
            <a:srgbClr val="B3FFB3"/>
          </a:solidFill>
          <a:ln w="25400">
            <a:solidFill>
              <a:schemeClr val="tx1"/>
            </a:solidFill>
            <a:miter lim="800000"/>
            <a:headEnd/>
            <a:tailEnd/>
          </a:ln>
          <a:effectLst/>
        </p:spPr>
        <p:txBody>
          <a:bodyPr anchor="ctr"/>
          <a:lstStyle/>
          <a:p>
            <a:pPr algn="ctr"/>
            <a:r>
              <a:rPr lang="ru-RU" b="1" dirty="0"/>
              <a:t>При пересечении двух многогранников</a:t>
            </a:r>
          </a:p>
        </p:txBody>
      </p:sp>
      <p:sp>
        <p:nvSpPr>
          <p:cNvPr id="104457" name="Rectangle 9"/>
          <p:cNvSpPr>
            <a:spLocks noChangeArrowheads="1"/>
          </p:cNvSpPr>
          <p:nvPr/>
        </p:nvSpPr>
        <p:spPr bwMode="auto">
          <a:xfrm>
            <a:off x="6227763" y="3276600"/>
            <a:ext cx="2447925" cy="1216025"/>
          </a:xfrm>
          <a:prstGeom prst="rect">
            <a:avLst/>
          </a:prstGeom>
          <a:solidFill>
            <a:srgbClr val="FFE9C9"/>
          </a:solidFill>
          <a:ln w="25400">
            <a:solidFill>
              <a:schemeClr val="tx1"/>
            </a:solidFill>
            <a:miter lim="800000"/>
            <a:headEnd/>
            <a:tailEnd/>
          </a:ln>
          <a:effectLst/>
        </p:spPr>
        <p:txBody>
          <a:bodyPr anchor="ctr">
            <a:spAutoFit/>
          </a:bodyPr>
          <a:lstStyle/>
          <a:p>
            <a:pPr>
              <a:buFontTx/>
              <a:buChar char="•"/>
            </a:pPr>
            <a:r>
              <a:rPr lang="ru-RU" b="1"/>
              <a:t>Прямая линия</a:t>
            </a:r>
          </a:p>
          <a:p>
            <a:pPr>
              <a:buFontTx/>
              <a:buChar char="•"/>
            </a:pPr>
            <a:r>
              <a:rPr lang="ru-RU" b="1"/>
              <a:t>Окружность  </a:t>
            </a:r>
          </a:p>
          <a:p>
            <a:pPr>
              <a:buFontTx/>
              <a:buChar char="•"/>
            </a:pPr>
            <a:r>
              <a:rPr lang="ru-RU" b="1"/>
              <a:t>Эллипс	</a:t>
            </a:r>
          </a:p>
          <a:p>
            <a:pPr>
              <a:buFontTx/>
              <a:buChar char="•"/>
            </a:pPr>
            <a:r>
              <a:rPr lang="ru-RU" b="1"/>
              <a:t> и т.д</a:t>
            </a:r>
            <a:r>
              <a:rPr lang="ru-RU"/>
              <a:t>.</a:t>
            </a:r>
          </a:p>
        </p:txBody>
      </p:sp>
      <p:sp>
        <p:nvSpPr>
          <p:cNvPr id="104458" name="Line 10"/>
          <p:cNvSpPr>
            <a:spLocks noChangeShapeType="1"/>
          </p:cNvSpPr>
          <p:nvPr/>
        </p:nvSpPr>
        <p:spPr bwMode="auto">
          <a:xfrm>
            <a:off x="4500563" y="1341438"/>
            <a:ext cx="0" cy="719137"/>
          </a:xfrm>
          <a:prstGeom prst="line">
            <a:avLst/>
          </a:prstGeom>
          <a:noFill/>
          <a:ln w="25400">
            <a:solidFill>
              <a:schemeClr val="bg2"/>
            </a:solidFill>
            <a:round/>
            <a:headEnd/>
            <a:tailEnd type="triangle" w="med" len="med"/>
          </a:ln>
          <a:effectLst/>
        </p:spPr>
        <p:txBody>
          <a:bodyPr/>
          <a:lstStyle/>
          <a:p>
            <a:endParaRPr lang="ru-RU"/>
          </a:p>
        </p:txBody>
      </p:sp>
      <p:sp>
        <p:nvSpPr>
          <p:cNvPr id="104459" name="Line 11"/>
          <p:cNvSpPr>
            <a:spLocks noChangeShapeType="1"/>
          </p:cNvSpPr>
          <p:nvPr/>
        </p:nvSpPr>
        <p:spPr bwMode="auto">
          <a:xfrm>
            <a:off x="1692275" y="1773238"/>
            <a:ext cx="5688013" cy="0"/>
          </a:xfrm>
          <a:prstGeom prst="line">
            <a:avLst/>
          </a:prstGeom>
          <a:noFill/>
          <a:ln w="25400">
            <a:solidFill>
              <a:schemeClr val="bg2"/>
            </a:solidFill>
            <a:round/>
            <a:headEnd/>
            <a:tailEnd/>
          </a:ln>
          <a:effectLst/>
        </p:spPr>
        <p:txBody>
          <a:bodyPr/>
          <a:lstStyle/>
          <a:p>
            <a:endParaRPr lang="ru-RU"/>
          </a:p>
        </p:txBody>
      </p:sp>
      <p:sp>
        <p:nvSpPr>
          <p:cNvPr id="104460" name="Line 12"/>
          <p:cNvSpPr>
            <a:spLocks noChangeShapeType="1"/>
          </p:cNvSpPr>
          <p:nvPr/>
        </p:nvSpPr>
        <p:spPr bwMode="auto">
          <a:xfrm>
            <a:off x="1692275" y="1773238"/>
            <a:ext cx="0" cy="287337"/>
          </a:xfrm>
          <a:prstGeom prst="line">
            <a:avLst/>
          </a:prstGeom>
          <a:noFill/>
          <a:ln w="25400">
            <a:solidFill>
              <a:schemeClr val="bg2"/>
            </a:solidFill>
            <a:round/>
            <a:headEnd/>
            <a:tailEnd type="triangle" w="med" len="med"/>
          </a:ln>
          <a:effectLst/>
        </p:spPr>
        <p:txBody>
          <a:bodyPr/>
          <a:lstStyle/>
          <a:p>
            <a:endParaRPr lang="ru-RU"/>
          </a:p>
        </p:txBody>
      </p:sp>
      <p:sp>
        <p:nvSpPr>
          <p:cNvPr id="104461" name="Line 13"/>
          <p:cNvSpPr>
            <a:spLocks noChangeShapeType="1"/>
          </p:cNvSpPr>
          <p:nvPr/>
        </p:nvSpPr>
        <p:spPr bwMode="auto">
          <a:xfrm>
            <a:off x="7380288" y="1773238"/>
            <a:ext cx="0" cy="287337"/>
          </a:xfrm>
          <a:prstGeom prst="line">
            <a:avLst/>
          </a:prstGeom>
          <a:noFill/>
          <a:ln w="25400">
            <a:solidFill>
              <a:schemeClr val="bg2"/>
            </a:solidFill>
            <a:round/>
            <a:headEnd/>
            <a:tailEnd type="triangle" w="med" len="med"/>
          </a:ln>
          <a:effectLst/>
        </p:spPr>
        <p:txBody>
          <a:bodyPr/>
          <a:lstStyle/>
          <a:p>
            <a:endParaRPr lang="ru-RU"/>
          </a:p>
        </p:txBody>
      </p:sp>
      <p:sp>
        <p:nvSpPr>
          <p:cNvPr id="104462" name="Line 14"/>
          <p:cNvSpPr>
            <a:spLocks noChangeShapeType="1"/>
          </p:cNvSpPr>
          <p:nvPr/>
        </p:nvSpPr>
        <p:spPr bwMode="auto">
          <a:xfrm flipH="1">
            <a:off x="278130" y="2349500"/>
            <a:ext cx="45719" cy="3794144"/>
          </a:xfrm>
          <a:prstGeom prst="line">
            <a:avLst/>
          </a:prstGeom>
          <a:noFill/>
          <a:ln w="25400">
            <a:solidFill>
              <a:schemeClr val="bg2"/>
            </a:solidFill>
            <a:round/>
            <a:headEnd/>
            <a:tailEnd/>
          </a:ln>
          <a:effectLst/>
        </p:spPr>
        <p:txBody>
          <a:bodyPr/>
          <a:lstStyle/>
          <a:p>
            <a:endParaRPr lang="ru-RU"/>
          </a:p>
        </p:txBody>
      </p:sp>
      <p:sp>
        <p:nvSpPr>
          <p:cNvPr id="104463" name="Line 15"/>
          <p:cNvSpPr>
            <a:spLocks noChangeShapeType="1"/>
          </p:cNvSpPr>
          <p:nvPr/>
        </p:nvSpPr>
        <p:spPr bwMode="auto">
          <a:xfrm>
            <a:off x="323850" y="3644900"/>
            <a:ext cx="431800" cy="0"/>
          </a:xfrm>
          <a:prstGeom prst="line">
            <a:avLst/>
          </a:prstGeom>
          <a:noFill/>
          <a:ln w="25400">
            <a:solidFill>
              <a:schemeClr val="bg2"/>
            </a:solidFill>
            <a:round/>
            <a:headEnd/>
            <a:tailEnd type="triangle" w="med" len="med"/>
          </a:ln>
          <a:effectLst/>
        </p:spPr>
        <p:txBody>
          <a:bodyPr/>
          <a:lstStyle/>
          <a:p>
            <a:endParaRPr lang="ru-RU"/>
          </a:p>
        </p:txBody>
      </p:sp>
      <p:sp>
        <p:nvSpPr>
          <p:cNvPr id="104464" name="Line 16"/>
          <p:cNvSpPr>
            <a:spLocks noChangeShapeType="1"/>
          </p:cNvSpPr>
          <p:nvPr/>
        </p:nvSpPr>
        <p:spPr bwMode="auto">
          <a:xfrm>
            <a:off x="285720" y="6143644"/>
            <a:ext cx="431800" cy="0"/>
          </a:xfrm>
          <a:prstGeom prst="line">
            <a:avLst/>
          </a:prstGeom>
          <a:noFill/>
          <a:ln w="25400">
            <a:solidFill>
              <a:schemeClr val="bg2"/>
            </a:solidFill>
            <a:round/>
            <a:headEnd/>
            <a:tailEnd type="triangle" w="med" len="med"/>
          </a:ln>
          <a:effectLst/>
        </p:spPr>
        <p:txBody>
          <a:bodyPr/>
          <a:lstStyle/>
          <a:p>
            <a:endParaRPr lang="ru-RU"/>
          </a:p>
        </p:txBody>
      </p:sp>
      <p:sp>
        <p:nvSpPr>
          <p:cNvPr id="104465" name="Line 17"/>
          <p:cNvSpPr>
            <a:spLocks noChangeShapeType="1"/>
          </p:cNvSpPr>
          <p:nvPr/>
        </p:nvSpPr>
        <p:spPr bwMode="auto">
          <a:xfrm>
            <a:off x="4500563" y="2781300"/>
            <a:ext cx="0" cy="503238"/>
          </a:xfrm>
          <a:prstGeom prst="line">
            <a:avLst/>
          </a:prstGeom>
          <a:noFill/>
          <a:ln w="25400">
            <a:solidFill>
              <a:schemeClr val="bg2"/>
            </a:solidFill>
            <a:round/>
            <a:headEnd/>
            <a:tailEnd type="triangle" w="med" len="med"/>
          </a:ln>
          <a:effectLst/>
        </p:spPr>
        <p:txBody>
          <a:bodyPr/>
          <a:lstStyle/>
          <a:p>
            <a:endParaRPr lang="ru-RU"/>
          </a:p>
        </p:txBody>
      </p:sp>
      <p:sp>
        <p:nvSpPr>
          <p:cNvPr id="104466" name="Line 18"/>
          <p:cNvSpPr>
            <a:spLocks noChangeShapeType="1"/>
          </p:cNvSpPr>
          <p:nvPr/>
        </p:nvSpPr>
        <p:spPr bwMode="auto">
          <a:xfrm>
            <a:off x="7380288" y="2781300"/>
            <a:ext cx="0" cy="503238"/>
          </a:xfrm>
          <a:prstGeom prst="line">
            <a:avLst/>
          </a:prstGeom>
          <a:noFill/>
          <a:ln w="25400">
            <a:solidFill>
              <a:schemeClr val="bg2"/>
            </a:solidFill>
            <a:round/>
            <a:headEnd/>
            <a:tailEnd type="triangle" w="med" len="med"/>
          </a:ln>
          <a:effectLst/>
        </p:spPr>
        <p:txBody>
          <a:bodyPr/>
          <a:lstStyle/>
          <a:p>
            <a:endParaRPr lang="ru-RU"/>
          </a:p>
        </p:txBody>
      </p:sp>
      <p:sp>
        <p:nvSpPr>
          <p:cNvPr id="104467" name="Line 19"/>
          <p:cNvSpPr>
            <a:spLocks noChangeShapeType="1"/>
          </p:cNvSpPr>
          <p:nvPr/>
        </p:nvSpPr>
        <p:spPr bwMode="auto">
          <a:xfrm>
            <a:off x="323850" y="2349500"/>
            <a:ext cx="144463" cy="0"/>
          </a:xfrm>
          <a:prstGeom prst="line">
            <a:avLst/>
          </a:prstGeom>
          <a:noFill/>
          <a:ln w="28575">
            <a:solidFill>
              <a:schemeClr val="bg2"/>
            </a:solidFill>
            <a:round/>
            <a:headEnd/>
            <a:tailEnd/>
          </a:ln>
          <a:effectLst/>
        </p:spPr>
        <p:txBody>
          <a:bodyPr/>
          <a:lstStyle/>
          <a:p>
            <a:endParaRPr lang="ru-RU"/>
          </a:p>
        </p:txBody>
      </p:sp>
      <p:pic>
        <p:nvPicPr>
          <p:cNvPr id="20" name="Picture 2"/>
          <p:cNvPicPr>
            <a:picLocks noChangeAspect="1" noChangeArrowheads="1"/>
          </p:cNvPicPr>
          <p:nvPr/>
        </p:nvPicPr>
        <p:blipFill>
          <a:blip r:embed="rId2" cstate="print">
            <a:extLst>
              <a:ext uri="28A0092B-C50C-407e-A947-70E740481C1C">
                <a14:useLocalDpi xmlns="" xmlns:a14="http://schemas.microsoft.com/office/drawing/2007/7/7/main" val="0"/>
              </a:ext>
            </a:extLst>
          </a:blip>
          <a:srcRect/>
          <a:stretch>
            <a:fillRect/>
          </a:stretch>
        </p:blipFill>
        <p:spPr bwMode="auto">
          <a:xfrm>
            <a:off x="2928926" y="5429264"/>
            <a:ext cx="1643074" cy="1263774"/>
          </a:xfrm>
          <a:prstGeom prst="rect">
            <a:avLst/>
          </a:prstGeom>
          <a:noFill/>
          <a:extLst>
            <a:ext uri="{909E8E84-426E-40dd-AFC4-6F175D3DCCD1}">
              <a14:hiddenFill xmlns="" xmlns:a14="http://schemas.microsoft.com/office/drawing/2007/7/7/main">
                <a:solidFill>
                  <a:schemeClr val="accent1"/>
                </a:solidFill>
              </a14:hiddenFill>
            </a:ext>
            <a:ext uri="{91240B29-F687-4f45-9708-019B960494DF}">
              <a14:hiddenLine xmlns="" xmlns:a14="http://schemas.microsoft.com/office/drawing/2007/7/7/main" w="9525">
                <a:solidFill>
                  <a:schemeClr val="tx1"/>
                </a:solidFill>
                <a:miter lim="800000"/>
                <a:headEnd/>
                <a:tailEnd/>
              </a14:hiddenLine>
            </a:ext>
            <a:ext uri="{AF507438-7753-43e0-B8FC-AC1667EBCBE1}">
              <a14:hiddenEffects xmlns="" xmlns:a14="http://schemas.microsoft.com/office/drawing/2007/7/7/main">
                <a:effectLst>
                  <a:outerShdw dist="35921" dir="2700000" algn="ctr" rotWithShape="0">
                    <a:schemeClr val="bg2"/>
                  </a:outerShdw>
                </a:effectLst>
              </a14:hiddenEffects>
            </a:ext>
          </a:extLst>
        </p:spPr>
      </p:pic>
      <p:pic>
        <p:nvPicPr>
          <p:cNvPr id="21" name="Рисунок 1"/>
          <p:cNvPicPr>
            <a:picLocks noChangeAspect="1" noChangeArrowheads="1"/>
          </p:cNvPicPr>
          <p:nvPr/>
        </p:nvPicPr>
        <p:blipFill>
          <a:blip r:embed="rId3" cstate="print">
            <a:lum bright="-6000" contrast="24000"/>
          </a:blip>
          <a:srcRect l="3371" r="9341"/>
          <a:stretch>
            <a:fillRect/>
          </a:stretch>
        </p:blipFill>
        <p:spPr bwMode="auto">
          <a:xfrm>
            <a:off x="571472" y="4357694"/>
            <a:ext cx="831841" cy="993292"/>
          </a:xfrm>
          <a:prstGeom prst="rect">
            <a:avLst/>
          </a:prstGeom>
          <a:noFill/>
          <a:ln w="9525">
            <a:noFill/>
            <a:miter lim="800000"/>
            <a:headEnd/>
            <a:tailEnd/>
          </a:ln>
        </p:spPr>
      </p:pic>
      <p:pic>
        <p:nvPicPr>
          <p:cNvPr id="22" name="Рисунок 5"/>
          <p:cNvPicPr>
            <a:picLocks noChangeAspect="1" noChangeArrowheads="1"/>
          </p:cNvPicPr>
          <p:nvPr/>
        </p:nvPicPr>
        <p:blipFill>
          <a:blip r:embed="rId4" cstate="print">
            <a:lum contrast="30000"/>
          </a:blip>
          <a:srcRect/>
          <a:stretch>
            <a:fillRect/>
          </a:stretch>
        </p:blipFill>
        <p:spPr bwMode="auto">
          <a:xfrm>
            <a:off x="1714480" y="4357694"/>
            <a:ext cx="1098814" cy="998922"/>
          </a:xfrm>
          <a:prstGeom prst="rect">
            <a:avLst/>
          </a:prstGeom>
          <a:noFill/>
          <a:ln w="9525">
            <a:noFill/>
            <a:miter lim="800000"/>
            <a:headEnd/>
            <a:tailEnd/>
          </a:ln>
        </p:spPr>
      </p:pic>
      <p:pic>
        <p:nvPicPr>
          <p:cNvPr id="23" name="Picture 2"/>
          <p:cNvPicPr>
            <a:picLocks noChangeAspect="1" noChangeArrowheads="1"/>
          </p:cNvPicPr>
          <p:nvPr/>
        </p:nvPicPr>
        <p:blipFill>
          <a:blip r:embed="rId5" cstate="print">
            <a:lum bright="-6000" contrast="42000"/>
          </a:blip>
          <a:srcRect r="16667" b="590"/>
          <a:stretch>
            <a:fillRect/>
          </a:stretch>
        </p:blipFill>
        <p:spPr bwMode="auto">
          <a:xfrm>
            <a:off x="3857620" y="4214818"/>
            <a:ext cx="1071570" cy="1071570"/>
          </a:xfrm>
          <a:prstGeom prst="rect">
            <a:avLst/>
          </a:prstGeom>
          <a:noFill/>
          <a:ln w="9525">
            <a:noFill/>
            <a:miter lim="800000"/>
            <a:headEnd/>
            <a:tailEnd/>
          </a:ln>
        </p:spPr>
      </p:pic>
      <p:pic>
        <p:nvPicPr>
          <p:cNvPr id="25" name="Рисунок 4"/>
          <p:cNvPicPr>
            <a:picLocks noChangeAspect="1"/>
          </p:cNvPicPr>
          <p:nvPr/>
        </p:nvPicPr>
        <p:blipFill>
          <a:blip r:embed="rId6"/>
          <a:srcRect/>
          <a:stretch>
            <a:fillRect/>
          </a:stretch>
        </p:blipFill>
        <p:spPr bwMode="auto">
          <a:xfrm>
            <a:off x="6072198" y="4357694"/>
            <a:ext cx="1493854" cy="1493854"/>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4450"/>
                                        </p:tgtEl>
                                        <p:attrNameLst>
                                          <p:attrName>style.visibility</p:attrName>
                                        </p:attrNameLst>
                                      </p:cBhvr>
                                      <p:to>
                                        <p:strVal val="visible"/>
                                      </p:to>
                                    </p:set>
                                    <p:animEffect transition="in" filter="fade">
                                      <p:cBhvr>
                                        <p:cTn id="7" dur="2000"/>
                                        <p:tgtEl>
                                          <p:spTgt spid="10445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4458"/>
                                        </p:tgtEl>
                                        <p:attrNameLst>
                                          <p:attrName>style.visibility</p:attrName>
                                        </p:attrNameLst>
                                      </p:cBhvr>
                                      <p:to>
                                        <p:strVal val="visible"/>
                                      </p:to>
                                    </p:set>
                                    <p:animEffect transition="in" filter="fade">
                                      <p:cBhvr>
                                        <p:cTn id="10" dur="2000"/>
                                        <p:tgtEl>
                                          <p:spTgt spid="10445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04459"/>
                                        </p:tgtEl>
                                        <p:attrNameLst>
                                          <p:attrName>style.visibility</p:attrName>
                                        </p:attrNameLst>
                                      </p:cBhvr>
                                      <p:to>
                                        <p:strVal val="visible"/>
                                      </p:to>
                                    </p:set>
                                    <p:animEffect transition="in" filter="fade">
                                      <p:cBhvr>
                                        <p:cTn id="13" dur="2000"/>
                                        <p:tgtEl>
                                          <p:spTgt spid="10445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04460"/>
                                        </p:tgtEl>
                                        <p:attrNameLst>
                                          <p:attrName>style.visibility</p:attrName>
                                        </p:attrNameLst>
                                      </p:cBhvr>
                                      <p:to>
                                        <p:strVal val="visible"/>
                                      </p:to>
                                    </p:set>
                                    <p:animEffect transition="in" filter="fade">
                                      <p:cBhvr>
                                        <p:cTn id="16" dur="2000"/>
                                        <p:tgtEl>
                                          <p:spTgt spid="104460"/>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04461"/>
                                        </p:tgtEl>
                                        <p:attrNameLst>
                                          <p:attrName>style.visibility</p:attrName>
                                        </p:attrNameLst>
                                      </p:cBhvr>
                                      <p:to>
                                        <p:strVal val="visible"/>
                                      </p:to>
                                    </p:set>
                                    <p:animEffect transition="in" filter="fade">
                                      <p:cBhvr>
                                        <p:cTn id="19" dur="2000"/>
                                        <p:tgtEl>
                                          <p:spTgt spid="104461"/>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04451"/>
                                        </p:tgtEl>
                                        <p:attrNameLst>
                                          <p:attrName>style.visibility</p:attrName>
                                        </p:attrNameLst>
                                      </p:cBhvr>
                                      <p:to>
                                        <p:strVal val="visible"/>
                                      </p:to>
                                    </p:set>
                                    <p:animEffect transition="in" filter="fade">
                                      <p:cBhvr>
                                        <p:cTn id="24" dur="2000"/>
                                        <p:tgtEl>
                                          <p:spTgt spid="104451"/>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04452"/>
                                        </p:tgtEl>
                                        <p:attrNameLst>
                                          <p:attrName>style.visibility</p:attrName>
                                        </p:attrNameLst>
                                      </p:cBhvr>
                                      <p:to>
                                        <p:strVal val="visible"/>
                                      </p:to>
                                    </p:set>
                                    <p:animEffect transition="in" filter="fade">
                                      <p:cBhvr>
                                        <p:cTn id="27" dur="2000"/>
                                        <p:tgtEl>
                                          <p:spTgt spid="104452"/>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04453"/>
                                        </p:tgtEl>
                                        <p:attrNameLst>
                                          <p:attrName>style.visibility</p:attrName>
                                        </p:attrNameLst>
                                      </p:cBhvr>
                                      <p:to>
                                        <p:strVal val="visible"/>
                                      </p:to>
                                    </p:set>
                                    <p:animEffect transition="in" filter="fade">
                                      <p:cBhvr>
                                        <p:cTn id="30" dur="2000"/>
                                        <p:tgtEl>
                                          <p:spTgt spid="104453"/>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104462"/>
                                        </p:tgtEl>
                                        <p:attrNameLst>
                                          <p:attrName>style.visibility</p:attrName>
                                        </p:attrNameLst>
                                      </p:cBhvr>
                                      <p:to>
                                        <p:strVal val="visible"/>
                                      </p:to>
                                    </p:set>
                                    <p:animEffect transition="in" filter="fade">
                                      <p:cBhvr>
                                        <p:cTn id="35" dur="2000"/>
                                        <p:tgtEl>
                                          <p:spTgt spid="104462"/>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04467"/>
                                        </p:tgtEl>
                                        <p:attrNameLst>
                                          <p:attrName>style.visibility</p:attrName>
                                        </p:attrNameLst>
                                      </p:cBhvr>
                                      <p:to>
                                        <p:strVal val="visible"/>
                                      </p:to>
                                    </p:set>
                                    <p:animEffect transition="in" filter="fade">
                                      <p:cBhvr>
                                        <p:cTn id="38" dur="2000"/>
                                        <p:tgtEl>
                                          <p:spTgt spid="104467"/>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04463"/>
                                        </p:tgtEl>
                                        <p:attrNameLst>
                                          <p:attrName>style.visibility</p:attrName>
                                        </p:attrNameLst>
                                      </p:cBhvr>
                                      <p:to>
                                        <p:strVal val="visible"/>
                                      </p:to>
                                    </p:set>
                                    <p:animEffect transition="in" filter="fade">
                                      <p:cBhvr>
                                        <p:cTn id="41" dur="2000"/>
                                        <p:tgtEl>
                                          <p:spTgt spid="104463"/>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04464"/>
                                        </p:tgtEl>
                                        <p:attrNameLst>
                                          <p:attrName>style.visibility</p:attrName>
                                        </p:attrNameLst>
                                      </p:cBhvr>
                                      <p:to>
                                        <p:strVal val="visible"/>
                                      </p:to>
                                    </p:set>
                                    <p:animEffect transition="in" filter="fade">
                                      <p:cBhvr>
                                        <p:cTn id="44" dur="2000"/>
                                        <p:tgtEl>
                                          <p:spTgt spid="104464"/>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04454"/>
                                        </p:tgtEl>
                                        <p:attrNameLst>
                                          <p:attrName>style.visibility</p:attrName>
                                        </p:attrNameLst>
                                      </p:cBhvr>
                                      <p:to>
                                        <p:strVal val="visible"/>
                                      </p:to>
                                    </p:set>
                                    <p:animEffect transition="in" filter="fade">
                                      <p:cBhvr>
                                        <p:cTn id="47" dur="2000"/>
                                        <p:tgtEl>
                                          <p:spTgt spid="104454"/>
                                        </p:tgtEl>
                                      </p:cBhvr>
                                    </p:animEffect>
                                  </p:childTnLst>
                                </p:cTn>
                              </p:par>
                              <p:par>
                                <p:cTn id="48" presetID="10" presetClass="entr" presetSubtype="0" fill="hold" nodeType="withEffect">
                                  <p:stCondLst>
                                    <p:cond delay="0"/>
                                  </p:stCondLst>
                                  <p:childTnLst>
                                    <p:set>
                                      <p:cBhvr>
                                        <p:cTn id="49" dur="1" fill="hold">
                                          <p:stCondLst>
                                            <p:cond delay="0"/>
                                          </p:stCondLst>
                                        </p:cTn>
                                        <p:tgtEl>
                                          <p:spTgt spid="21"/>
                                        </p:tgtEl>
                                        <p:attrNameLst>
                                          <p:attrName>style.visibility</p:attrName>
                                        </p:attrNameLst>
                                      </p:cBhvr>
                                      <p:to>
                                        <p:strVal val="visible"/>
                                      </p:to>
                                    </p:set>
                                    <p:animEffect transition="in" filter="fade">
                                      <p:cBhvr>
                                        <p:cTn id="50" dur="2000"/>
                                        <p:tgtEl>
                                          <p:spTgt spid="21"/>
                                        </p:tgtEl>
                                      </p:cBhvr>
                                    </p:animEffect>
                                  </p:childTnLst>
                                </p:cTn>
                              </p:par>
                              <p:par>
                                <p:cTn id="51" presetID="10" presetClass="entr" presetSubtype="0" fill="hold" nodeType="withEffect">
                                  <p:stCondLst>
                                    <p:cond delay="0"/>
                                  </p:stCondLst>
                                  <p:childTnLst>
                                    <p:set>
                                      <p:cBhvr>
                                        <p:cTn id="52" dur="1" fill="hold">
                                          <p:stCondLst>
                                            <p:cond delay="0"/>
                                          </p:stCondLst>
                                        </p:cTn>
                                        <p:tgtEl>
                                          <p:spTgt spid="22"/>
                                        </p:tgtEl>
                                        <p:attrNameLst>
                                          <p:attrName>style.visibility</p:attrName>
                                        </p:attrNameLst>
                                      </p:cBhvr>
                                      <p:to>
                                        <p:strVal val="visible"/>
                                      </p:to>
                                    </p:set>
                                    <p:animEffect transition="in" filter="fade">
                                      <p:cBhvr>
                                        <p:cTn id="53" dur="2000"/>
                                        <p:tgtEl>
                                          <p:spTgt spid="22"/>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grpId="0" nodeType="clickEffect">
                                  <p:stCondLst>
                                    <p:cond delay="0"/>
                                  </p:stCondLst>
                                  <p:childTnLst>
                                    <p:set>
                                      <p:cBhvr>
                                        <p:cTn id="57" dur="1" fill="hold">
                                          <p:stCondLst>
                                            <p:cond delay="0"/>
                                          </p:stCondLst>
                                        </p:cTn>
                                        <p:tgtEl>
                                          <p:spTgt spid="104455"/>
                                        </p:tgtEl>
                                        <p:attrNameLst>
                                          <p:attrName>style.visibility</p:attrName>
                                        </p:attrNameLst>
                                      </p:cBhvr>
                                      <p:to>
                                        <p:strVal val="visible"/>
                                      </p:to>
                                    </p:set>
                                    <p:animEffect transition="in" filter="fade">
                                      <p:cBhvr>
                                        <p:cTn id="58" dur="2000"/>
                                        <p:tgtEl>
                                          <p:spTgt spid="104455"/>
                                        </p:tgtEl>
                                      </p:cBhvr>
                                    </p:animEffect>
                                  </p:childTnLst>
                                </p:cTn>
                              </p:par>
                              <p:par>
                                <p:cTn id="59" presetID="10" presetClass="entr" presetSubtype="0" fill="hold" nodeType="withEffect">
                                  <p:stCondLst>
                                    <p:cond delay="0"/>
                                  </p:stCondLst>
                                  <p:childTnLst>
                                    <p:set>
                                      <p:cBhvr>
                                        <p:cTn id="60" dur="1" fill="hold">
                                          <p:stCondLst>
                                            <p:cond delay="0"/>
                                          </p:stCondLst>
                                        </p:cTn>
                                        <p:tgtEl>
                                          <p:spTgt spid="20"/>
                                        </p:tgtEl>
                                        <p:attrNameLst>
                                          <p:attrName>style.visibility</p:attrName>
                                        </p:attrNameLst>
                                      </p:cBhvr>
                                      <p:to>
                                        <p:strVal val="visible"/>
                                      </p:to>
                                    </p:set>
                                    <p:animEffect transition="in" filter="fade">
                                      <p:cBhvr>
                                        <p:cTn id="61" dur="2000"/>
                                        <p:tgtEl>
                                          <p:spTgt spid="20"/>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grpId="0" nodeType="clickEffect">
                                  <p:stCondLst>
                                    <p:cond delay="0"/>
                                  </p:stCondLst>
                                  <p:childTnLst>
                                    <p:set>
                                      <p:cBhvr>
                                        <p:cTn id="65" dur="1" fill="hold">
                                          <p:stCondLst>
                                            <p:cond delay="0"/>
                                          </p:stCondLst>
                                        </p:cTn>
                                        <p:tgtEl>
                                          <p:spTgt spid="104465"/>
                                        </p:tgtEl>
                                        <p:attrNameLst>
                                          <p:attrName>style.visibility</p:attrName>
                                        </p:attrNameLst>
                                      </p:cBhvr>
                                      <p:to>
                                        <p:strVal val="visible"/>
                                      </p:to>
                                    </p:set>
                                    <p:animEffect transition="in" filter="fade">
                                      <p:cBhvr>
                                        <p:cTn id="66" dur="2000"/>
                                        <p:tgtEl>
                                          <p:spTgt spid="104465"/>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104456"/>
                                        </p:tgtEl>
                                        <p:attrNameLst>
                                          <p:attrName>style.visibility</p:attrName>
                                        </p:attrNameLst>
                                      </p:cBhvr>
                                      <p:to>
                                        <p:strVal val="visible"/>
                                      </p:to>
                                    </p:set>
                                    <p:animEffect transition="in" filter="fade">
                                      <p:cBhvr>
                                        <p:cTn id="69" dur="2000"/>
                                        <p:tgtEl>
                                          <p:spTgt spid="104456"/>
                                        </p:tgtEl>
                                      </p:cBhvr>
                                    </p:animEffect>
                                  </p:childTnLst>
                                </p:cTn>
                              </p:par>
                              <p:par>
                                <p:cTn id="70" presetID="10" presetClass="entr" presetSubtype="0" fill="hold" nodeType="withEffect">
                                  <p:stCondLst>
                                    <p:cond delay="0"/>
                                  </p:stCondLst>
                                  <p:childTnLst>
                                    <p:set>
                                      <p:cBhvr>
                                        <p:cTn id="71" dur="1" fill="hold">
                                          <p:stCondLst>
                                            <p:cond delay="0"/>
                                          </p:stCondLst>
                                        </p:cTn>
                                        <p:tgtEl>
                                          <p:spTgt spid="23"/>
                                        </p:tgtEl>
                                        <p:attrNameLst>
                                          <p:attrName>style.visibility</p:attrName>
                                        </p:attrNameLst>
                                      </p:cBhvr>
                                      <p:to>
                                        <p:strVal val="visible"/>
                                      </p:to>
                                    </p:set>
                                    <p:animEffect transition="in" filter="fade">
                                      <p:cBhvr>
                                        <p:cTn id="72" dur="2000"/>
                                        <p:tgtEl>
                                          <p:spTgt spid="23"/>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grpId="0" nodeType="clickEffect">
                                  <p:stCondLst>
                                    <p:cond delay="0"/>
                                  </p:stCondLst>
                                  <p:childTnLst>
                                    <p:set>
                                      <p:cBhvr>
                                        <p:cTn id="76" dur="1" fill="hold">
                                          <p:stCondLst>
                                            <p:cond delay="0"/>
                                          </p:stCondLst>
                                        </p:cTn>
                                        <p:tgtEl>
                                          <p:spTgt spid="104466"/>
                                        </p:tgtEl>
                                        <p:attrNameLst>
                                          <p:attrName>style.visibility</p:attrName>
                                        </p:attrNameLst>
                                      </p:cBhvr>
                                      <p:to>
                                        <p:strVal val="visible"/>
                                      </p:to>
                                    </p:set>
                                    <p:animEffect transition="in" filter="fade">
                                      <p:cBhvr>
                                        <p:cTn id="77" dur="2000"/>
                                        <p:tgtEl>
                                          <p:spTgt spid="104466"/>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104457"/>
                                        </p:tgtEl>
                                        <p:attrNameLst>
                                          <p:attrName>style.visibility</p:attrName>
                                        </p:attrNameLst>
                                      </p:cBhvr>
                                      <p:to>
                                        <p:strVal val="visible"/>
                                      </p:to>
                                    </p:set>
                                    <p:animEffect transition="in" filter="fade">
                                      <p:cBhvr>
                                        <p:cTn id="80" dur="2000"/>
                                        <p:tgtEl>
                                          <p:spTgt spid="1044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450" grpId="0" animBg="1"/>
      <p:bldP spid="104451" grpId="0" animBg="1"/>
      <p:bldP spid="104452" grpId="0" animBg="1"/>
      <p:bldP spid="104453" grpId="0" animBg="1"/>
      <p:bldP spid="104454" grpId="0" animBg="1"/>
      <p:bldP spid="104455" grpId="0" animBg="1"/>
      <p:bldP spid="104456" grpId="0" animBg="1"/>
      <p:bldP spid="104457" grpId="0" animBg="1"/>
      <p:bldP spid="104458" grpId="0" animBg="1"/>
      <p:bldP spid="104459" grpId="0" animBg="1"/>
      <p:bldP spid="104460" grpId="0" animBg="1"/>
      <p:bldP spid="104461" grpId="0" animBg="1"/>
      <p:bldP spid="104462" grpId="0" animBg="1"/>
      <p:bldP spid="104463" grpId="0" animBg="1"/>
      <p:bldP spid="104464" grpId="0" animBg="1"/>
      <p:bldP spid="104465" grpId="0" animBg="1"/>
      <p:bldP spid="104466" grpId="0" animBg="1"/>
      <p:bldP spid="10446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274638"/>
            <a:ext cx="8363272" cy="3154362"/>
          </a:xfrm>
        </p:spPr>
        <p:txBody>
          <a:bodyPr>
            <a:normAutofit fontScale="90000"/>
          </a:bodyPr>
          <a:lstStyle/>
          <a:p>
            <a:r>
              <a:rPr lang="ru-RU" sz="2700" b="1" dirty="0" smtClean="0">
                <a:solidFill>
                  <a:schemeClr val="bg1"/>
                </a:solidFill>
              </a:rPr>
              <a:t>ПЕРЕСЕЧЕНИЕ  МОЖЕТ  БЫТЬ </a:t>
            </a:r>
            <a:r>
              <a:rPr lang="ru-RU" sz="2700" b="1" dirty="0" smtClean="0"/>
              <a:t/>
            </a:r>
            <a:br>
              <a:rPr lang="ru-RU" sz="2700" b="1" dirty="0" smtClean="0"/>
            </a:br>
            <a:r>
              <a:rPr lang="ru-RU" sz="2700" b="1" dirty="0" smtClean="0">
                <a:solidFill>
                  <a:srgbClr val="0070C0"/>
                </a:solidFill>
              </a:rPr>
              <a:t> ПОЛНЫМ  и  НЕПОЛНЫМ  (ВРЕЗАНИЕ)</a:t>
            </a:r>
            <a:r>
              <a:rPr lang="ru-RU" sz="2700" b="1" dirty="0" smtClean="0"/>
              <a:t/>
            </a:r>
            <a:br>
              <a:rPr lang="ru-RU" sz="2700" b="1" dirty="0" smtClean="0"/>
            </a:br>
            <a:r>
              <a:rPr lang="ru-RU" sz="2700" dirty="0" smtClean="0"/>
              <a:t/>
            </a:r>
            <a:br>
              <a:rPr lang="ru-RU" sz="2700" dirty="0" smtClean="0"/>
            </a:br>
            <a:r>
              <a:rPr lang="ru-RU" sz="2700" b="1" dirty="0" smtClean="0">
                <a:solidFill>
                  <a:schemeClr val="bg1"/>
                </a:solidFill>
              </a:rPr>
              <a:t>В  ПЕРВОМ  СЛУЧАЕ  -  </a:t>
            </a:r>
            <a:r>
              <a:rPr lang="ru-RU" sz="2700" b="1" dirty="0" smtClean="0">
                <a:solidFill>
                  <a:srgbClr val="00B0F0"/>
                </a:solidFill>
              </a:rPr>
              <a:t>ДВА</a:t>
            </a:r>
            <a:r>
              <a:rPr lang="ru-RU" sz="2700" b="1" dirty="0" smtClean="0"/>
              <a:t>  </a:t>
            </a:r>
            <a:r>
              <a:rPr lang="ru-RU" sz="2700" b="1" dirty="0" smtClean="0">
                <a:solidFill>
                  <a:schemeClr val="bg1"/>
                </a:solidFill>
              </a:rPr>
              <a:t>ЗАМКНУТЫХ  КОНТУРА  ЛИНИИ  ПЕРЕСЕЧЕНИЯ  </a:t>
            </a:r>
            <a:r>
              <a:rPr lang="ru-RU" sz="2700" b="1" dirty="0" smtClean="0"/>
              <a:t/>
            </a:r>
            <a:br>
              <a:rPr lang="ru-RU" sz="2700" b="1" dirty="0" smtClean="0"/>
            </a:br>
            <a:r>
              <a:rPr lang="ru-RU" sz="2700" dirty="0" smtClean="0"/>
              <a:t/>
            </a:r>
            <a:br>
              <a:rPr lang="ru-RU" sz="2700" dirty="0" smtClean="0"/>
            </a:br>
            <a:r>
              <a:rPr lang="ru-RU" sz="2700" b="1" dirty="0" smtClean="0">
                <a:solidFill>
                  <a:schemeClr val="bg1"/>
                </a:solidFill>
              </a:rPr>
              <a:t>ПРИ  ВРЕЗАНИИ  -  </a:t>
            </a:r>
            <a:r>
              <a:rPr lang="ru-RU" sz="2700" b="1" dirty="0" smtClean="0">
                <a:solidFill>
                  <a:srgbClr val="00B0F0"/>
                </a:solidFill>
              </a:rPr>
              <a:t>ОДИН</a:t>
            </a:r>
            <a:r>
              <a:rPr lang="ru-RU" sz="2700" b="1" dirty="0" smtClean="0"/>
              <a:t>  </a:t>
            </a:r>
            <a:r>
              <a:rPr lang="ru-RU" sz="2700" b="1" dirty="0" smtClean="0">
                <a:solidFill>
                  <a:schemeClr val="bg1"/>
                </a:solidFill>
              </a:rPr>
              <a:t>ЗАМКНУТЫЙ  КОНТУР   </a:t>
            </a:r>
            <a:r>
              <a:rPr lang="ru-RU" dirty="0" smtClean="0"/>
              <a:t/>
            </a:r>
            <a:br>
              <a:rPr lang="ru-RU" dirty="0" smtClean="0"/>
            </a:br>
            <a:r>
              <a:rPr lang="ru-RU" dirty="0" smtClean="0"/>
              <a:t> </a:t>
            </a:r>
            <a:endParaRPr lang="ru-RU" dirty="0"/>
          </a:p>
        </p:txBody>
      </p:sp>
      <p:pic>
        <p:nvPicPr>
          <p:cNvPr id="4098" name="Picture 2"/>
          <p:cNvPicPr>
            <a:picLocks noChangeAspect="1" noChangeArrowheads="1"/>
          </p:cNvPicPr>
          <p:nvPr/>
        </p:nvPicPr>
        <p:blipFill>
          <a:blip r:embed="rId2" cstate="print">
            <a:lum bright="-12000" contrast="12000"/>
          </a:blip>
          <a:srcRect/>
          <a:stretch>
            <a:fillRect/>
          </a:stretch>
        </p:blipFill>
        <p:spPr bwMode="auto">
          <a:xfrm>
            <a:off x="428596" y="3500438"/>
            <a:ext cx="2987860" cy="2527176"/>
          </a:xfrm>
          <a:prstGeom prst="rect">
            <a:avLst/>
          </a:prstGeom>
          <a:noFill/>
          <a:ln w="9525">
            <a:noFill/>
            <a:miter lim="800000"/>
            <a:headEnd/>
            <a:tailEnd/>
          </a:ln>
        </p:spPr>
      </p:pic>
      <p:pic>
        <p:nvPicPr>
          <p:cNvPr id="4099" name="Рисунок 5"/>
          <p:cNvPicPr>
            <a:picLocks noChangeAspect="1" noChangeArrowheads="1"/>
          </p:cNvPicPr>
          <p:nvPr/>
        </p:nvPicPr>
        <p:blipFill>
          <a:blip r:embed="rId3" cstate="print">
            <a:lum contrast="30000"/>
          </a:blip>
          <a:srcRect/>
          <a:stretch>
            <a:fillRect/>
          </a:stretch>
        </p:blipFill>
        <p:spPr bwMode="auto">
          <a:xfrm>
            <a:off x="4000496" y="3571876"/>
            <a:ext cx="2702372" cy="2456701"/>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 calcmode="lin" valueType="num">
                                      <p:cBhvr additive="base">
                                        <p:cTn id="7" dur="500" fill="hold"/>
                                        <p:tgtEl>
                                          <p:spTgt spid="4098"/>
                                        </p:tgtEl>
                                        <p:attrNameLst>
                                          <p:attrName>ppt_x</p:attrName>
                                        </p:attrNameLst>
                                      </p:cBhvr>
                                      <p:tavLst>
                                        <p:tav tm="0">
                                          <p:val>
                                            <p:strVal val="#ppt_x"/>
                                          </p:val>
                                        </p:tav>
                                        <p:tav tm="100000">
                                          <p:val>
                                            <p:strVal val="#ppt_x"/>
                                          </p:val>
                                        </p:tav>
                                      </p:tavLst>
                                    </p:anim>
                                    <p:anim calcmode="lin" valueType="num">
                                      <p:cBhvr additive="base">
                                        <p:cTn id="8" dur="500" fill="hold"/>
                                        <p:tgtEl>
                                          <p:spTgt spid="409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4099"/>
                                        </p:tgtEl>
                                        <p:attrNameLst>
                                          <p:attrName>style.visibility</p:attrName>
                                        </p:attrNameLst>
                                      </p:cBhvr>
                                      <p:to>
                                        <p:strVal val="visible"/>
                                      </p:to>
                                    </p:set>
                                    <p:animEffect transition="in" filter="fade">
                                      <p:cBhvr>
                                        <p:cTn id="13" dur="2000"/>
                                        <p:tgtEl>
                                          <p:spTgt spid="40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AutoShape 2"/>
          <p:cNvSpPr>
            <a:spLocks noChangeArrowheads="1"/>
          </p:cNvSpPr>
          <p:nvPr/>
        </p:nvSpPr>
        <p:spPr bwMode="auto">
          <a:xfrm>
            <a:off x="1258888" y="3716338"/>
            <a:ext cx="431800" cy="288925"/>
          </a:xfrm>
          <a:prstGeom prst="downArrow">
            <a:avLst>
              <a:gd name="adj1" fmla="val 50000"/>
              <a:gd name="adj2" fmla="val 25000"/>
            </a:avLst>
          </a:prstGeom>
          <a:solidFill>
            <a:srgbClr val="FFFF00"/>
          </a:solidFill>
          <a:ln w="25400">
            <a:solidFill>
              <a:schemeClr val="tx1"/>
            </a:solidFill>
            <a:miter lim="800000"/>
            <a:headEnd/>
            <a:tailEnd/>
          </a:ln>
          <a:effectLst/>
        </p:spPr>
        <p:txBody>
          <a:bodyPr wrap="none" anchor="ctr"/>
          <a:lstStyle/>
          <a:p>
            <a:endParaRPr lang="ru-RU"/>
          </a:p>
        </p:txBody>
      </p:sp>
      <p:sp>
        <p:nvSpPr>
          <p:cNvPr id="103427" name="Rectangle 3"/>
          <p:cNvSpPr>
            <a:spLocks noChangeArrowheads="1"/>
          </p:cNvSpPr>
          <p:nvPr/>
        </p:nvSpPr>
        <p:spPr bwMode="auto">
          <a:xfrm>
            <a:off x="1474788" y="287338"/>
            <a:ext cx="6337300" cy="1052512"/>
          </a:xfrm>
          <a:prstGeom prst="rect">
            <a:avLst/>
          </a:prstGeom>
          <a:solidFill>
            <a:srgbClr val="FFCDAB"/>
          </a:solidFill>
          <a:ln w="25400">
            <a:solidFill>
              <a:schemeClr val="tx1"/>
            </a:solidFill>
            <a:miter lim="800000"/>
            <a:headEnd/>
            <a:tailEnd/>
          </a:ln>
          <a:effectLst>
            <a:outerShdw dist="107763" dir="2700000" algn="ctr" rotWithShape="0">
              <a:schemeClr val="bg2">
                <a:alpha val="50000"/>
              </a:schemeClr>
            </a:outerShdw>
          </a:effectLst>
        </p:spPr>
        <p:txBody>
          <a:bodyPr anchor="ctr"/>
          <a:lstStyle/>
          <a:p>
            <a:pPr algn="ctr"/>
            <a:r>
              <a:rPr lang="ru-RU" b="1" dirty="0">
                <a:effectLst>
                  <a:outerShdw blurRad="38100" dist="38100" dir="2700000" algn="tl">
                    <a:srgbClr val="FFFFFF"/>
                  </a:outerShdw>
                </a:effectLst>
              </a:rPr>
              <a:t>ПРИМЕНЯЕМЫЕ ПОВЕРХНОСТИ – ПОСРЕДНИКИ ПРИ ПОСТРОЕНИИ ЛИНИИ ПЕРЕСЕЧЕНИЯ ДВУХ ПОВЕРХНОСТЕЙ</a:t>
            </a:r>
          </a:p>
        </p:txBody>
      </p:sp>
      <p:sp>
        <p:nvSpPr>
          <p:cNvPr id="103428" name="AutoShape 4"/>
          <p:cNvSpPr>
            <a:spLocks noChangeArrowheads="1"/>
          </p:cNvSpPr>
          <p:nvPr/>
        </p:nvSpPr>
        <p:spPr bwMode="auto">
          <a:xfrm>
            <a:off x="2195513" y="1339850"/>
            <a:ext cx="574675" cy="433388"/>
          </a:xfrm>
          <a:prstGeom prst="downArrow">
            <a:avLst>
              <a:gd name="adj1" fmla="val 50000"/>
              <a:gd name="adj2" fmla="val 25000"/>
            </a:avLst>
          </a:prstGeom>
          <a:solidFill>
            <a:srgbClr val="FFFF00"/>
          </a:solidFill>
          <a:ln w="25400">
            <a:solidFill>
              <a:schemeClr val="tx1"/>
            </a:solidFill>
            <a:miter lim="800000"/>
            <a:headEnd/>
            <a:tailEnd/>
          </a:ln>
          <a:effectLst/>
        </p:spPr>
        <p:txBody>
          <a:bodyPr wrap="none" anchor="ctr"/>
          <a:lstStyle/>
          <a:p>
            <a:endParaRPr lang="ru-RU"/>
          </a:p>
        </p:txBody>
      </p:sp>
      <p:sp>
        <p:nvSpPr>
          <p:cNvPr id="103429" name="AutoShape 5"/>
          <p:cNvSpPr>
            <a:spLocks noChangeArrowheads="1"/>
          </p:cNvSpPr>
          <p:nvPr/>
        </p:nvSpPr>
        <p:spPr bwMode="auto">
          <a:xfrm>
            <a:off x="6300788" y="1341438"/>
            <a:ext cx="574675" cy="431800"/>
          </a:xfrm>
          <a:prstGeom prst="downArrow">
            <a:avLst>
              <a:gd name="adj1" fmla="val 50000"/>
              <a:gd name="adj2" fmla="val 25000"/>
            </a:avLst>
          </a:prstGeom>
          <a:solidFill>
            <a:srgbClr val="FFFF00"/>
          </a:solidFill>
          <a:ln w="25400">
            <a:solidFill>
              <a:schemeClr val="tx1"/>
            </a:solidFill>
            <a:miter lim="800000"/>
            <a:headEnd/>
            <a:tailEnd/>
          </a:ln>
          <a:effectLst/>
        </p:spPr>
        <p:txBody>
          <a:bodyPr wrap="none" anchor="ctr"/>
          <a:lstStyle/>
          <a:p>
            <a:endParaRPr lang="ru-RU"/>
          </a:p>
        </p:txBody>
      </p:sp>
      <p:sp>
        <p:nvSpPr>
          <p:cNvPr id="103430" name="Rectangle 6"/>
          <p:cNvSpPr>
            <a:spLocks noChangeArrowheads="1"/>
          </p:cNvSpPr>
          <p:nvPr/>
        </p:nvSpPr>
        <p:spPr bwMode="auto">
          <a:xfrm>
            <a:off x="539750" y="1773238"/>
            <a:ext cx="3887788" cy="720725"/>
          </a:xfrm>
          <a:prstGeom prst="rect">
            <a:avLst/>
          </a:prstGeom>
          <a:solidFill>
            <a:srgbClr val="CDEFDE"/>
          </a:solidFill>
          <a:ln w="25400">
            <a:solidFill>
              <a:schemeClr val="tx1"/>
            </a:solidFill>
            <a:miter lim="800000"/>
            <a:headEnd/>
            <a:tailEnd/>
          </a:ln>
          <a:effectLst>
            <a:outerShdw dist="107763" dir="2700000" algn="ctr" rotWithShape="0">
              <a:schemeClr val="bg2">
                <a:alpha val="50000"/>
              </a:schemeClr>
            </a:outerShdw>
          </a:effectLst>
        </p:spPr>
        <p:txBody>
          <a:bodyPr anchor="ctr"/>
          <a:lstStyle/>
          <a:p>
            <a:pPr algn="ctr"/>
            <a:r>
              <a:rPr lang="ru-RU" b="1" i="1" dirty="0" smtClean="0"/>
              <a:t>Плоскости</a:t>
            </a:r>
            <a:r>
              <a:rPr lang="ru-RU" b="1" dirty="0" smtClean="0">
                <a:solidFill>
                  <a:schemeClr val="bg1"/>
                </a:solidFill>
              </a:rPr>
              <a:t> </a:t>
            </a:r>
          </a:p>
          <a:p>
            <a:pPr algn="ctr"/>
            <a:r>
              <a:rPr lang="ru-RU" b="1" dirty="0" smtClean="0">
                <a:solidFill>
                  <a:schemeClr val="bg1"/>
                </a:solidFill>
              </a:rPr>
              <a:t> </a:t>
            </a:r>
            <a:r>
              <a:rPr lang="ru-RU" sz="1400" b="1" dirty="0" smtClean="0">
                <a:solidFill>
                  <a:srgbClr val="002060"/>
                </a:solidFill>
              </a:rPr>
              <a:t>(Способ секущих плоскостей)</a:t>
            </a:r>
            <a:endParaRPr lang="ru-RU" sz="1400" b="1" i="1" dirty="0">
              <a:solidFill>
                <a:srgbClr val="002060"/>
              </a:solidFill>
            </a:endParaRPr>
          </a:p>
        </p:txBody>
      </p:sp>
      <p:sp>
        <p:nvSpPr>
          <p:cNvPr id="103431" name="Rectangle 7"/>
          <p:cNvSpPr>
            <a:spLocks noChangeArrowheads="1"/>
          </p:cNvSpPr>
          <p:nvPr/>
        </p:nvSpPr>
        <p:spPr bwMode="auto">
          <a:xfrm>
            <a:off x="4643438" y="1773238"/>
            <a:ext cx="3887787" cy="720725"/>
          </a:xfrm>
          <a:prstGeom prst="rect">
            <a:avLst/>
          </a:prstGeom>
          <a:solidFill>
            <a:srgbClr val="FFE0B3"/>
          </a:solidFill>
          <a:ln w="25400">
            <a:solidFill>
              <a:schemeClr val="tx1"/>
            </a:solidFill>
            <a:miter lim="800000"/>
            <a:headEnd/>
            <a:tailEnd/>
          </a:ln>
          <a:effectLst>
            <a:outerShdw dist="107763" dir="2700000" algn="ctr" rotWithShape="0">
              <a:schemeClr val="bg2">
                <a:alpha val="50000"/>
              </a:schemeClr>
            </a:outerShdw>
          </a:effectLst>
        </p:spPr>
        <p:txBody>
          <a:bodyPr anchor="ctr"/>
          <a:lstStyle/>
          <a:p>
            <a:pPr algn="ctr"/>
            <a:r>
              <a:rPr lang="ru-RU" b="1" i="1" dirty="0" smtClean="0"/>
              <a:t>Сферы</a:t>
            </a:r>
          </a:p>
          <a:p>
            <a:pPr algn="ctr"/>
            <a:r>
              <a:rPr lang="ru-RU" b="1" i="1" dirty="0" smtClean="0">
                <a:solidFill>
                  <a:srgbClr val="002060"/>
                </a:solidFill>
              </a:rPr>
              <a:t>( </a:t>
            </a:r>
            <a:r>
              <a:rPr lang="ru-RU" sz="1400" b="1" i="1" dirty="0" smtClean="0">
                <a:solidFill>
                  <a:srgbClr val="002060"/>
                </a:solidFill>
              </a:rPr>
              <a:t>Способ сфер)</a:t>
            </a:r>
            <a:endParaRPr lang="ru-RU" b="1" i="1" dirty="0"/>
          </a:p>
        </p:txBody>
      </p:sp>
      <p:sp>
        <p:nvSpPr>
          <p:cNvPr id="103432" name="Line 8"/>
          <p:cNvSpPr>
            <a:spLocks noChangeShapeType="1"/>
          </p:cNvSpPr>
          <p:nvPr/>
        </p:nvSpPr>
        <p:spPr bwMode="auto">
          <a:xfrm>
            <a:off x="2484438" y="2492375"/>
            <a:ext cx="0" cy="288925"/>
          </a:xfrm>
          <a:prstGeom prst="line">
            <a:avLst/>
          </a:prstGeom>
          <a:noFill/>
          <a:ln w="25400">
            <a:solidFill>
              <a:schemeClr val="bg2"/>
            </a:solidFill>
            <a:round/>
            <a:headEnd/>
            <a:tailEnd/>
          </a:ln>
          <a:effectLst/>
        </p:spPr>
        <p:txBody>
          <a:bodyPr/>
          <a:lstStyle/>
          <a:p>
            <a:endParaRPr lang="ru-RU"/>
          </a:p>
        </p:txBody>
      </p:sp>
      <p:sp>
        <p:nvSpPr>
          <p:cNvPr id="103433" name="Line 9"/>
          <p:cNvSpPr>
            <a:spLocks noChangeShapeType="1"/>
          </p:cNvSpPr>
          <p:nvPr/>
        </p:nvSpPr>
        <p:spPr bwMode="auto">
          <a:xfrm>
            <a:off x="1476375" y="2781300"/>
            <a:ext cx="1943100" cy="0"/>
          </a:xfrm>
          <a:prstGeom prst="line">
            <a:avLst/>
          </a:prstGeom>
          <a:noFill/>
          <a:ln w="25400">
            <a:solidFill>
              <a:schemeClr val="bg2"/>
            </a:solidFill>
            <a:round/>
            <a:headEnd/>
            <a:tailEnd/>
          </a:ln>
          <a:effectLst/>
        </p:spPr>
        <p:txBody>
          <a:bodyPr/>
          <a:lstStyle/>
          <a:p>
            <a:endParaRPr lang="ru-RU"/>
          </a:p>
        </p:txBody>
      </p:sp>
      <p:sp>
        <p:nvSpPr>
          <p:cNvPr id="103434" name="Line 10"/>
          <p:cNvSpPr>
            <a:spLocks noChangeShapeType="1"/>
          </p:cNvSpPr>
          <p:nvPr/>
        </p:nvSpPr>
        <p:spPr bwMode="auto">
          <a:xfrm>
            <a:off x="1476375" y="2781300"/>
            <a:ext cx="0" cy="287338"/>
          </a:xfrm>
          <a:prstGeom prst="line">
            <a:avLst/>
          </a:prstGeom>
          <a:noFill/>
          <a:ln w="25400">
            <a:solidFill>
              <a:schemeClr val="bg2"/>
            </a:solidFill>
            <a:round/>
            <a:headEnd/>
            <a:tailEnd type="triangle" w="med" len="med"/>
          </a:ln>
          <a:effectLst/>
        </p:spPr>
        <p:txBody>
          <a:bodyPr/>
          <a:lstStyle/>
          <a:p>
            <a:endParaRPr lang="ru-RU"/>
          </a:p>
        </p:txBody>
      </p:sp>
      <p:sp>
        <p:nvSpPr>
          <p:cNvPr id="103435" name="Line 11"/>
          <p:cNvSpPr>
            <a:spLocks noChangeShapeType="1"/>
          </p:cNvSpPr>
          <p:nvPr/>
        </p:nvSpPr>
        <p:spPr bwMode="auto">
          <a:xfrm>
            <a:off x="3419475" y="2781300"/>
            <a:ext cx="0" cy="287338"/>
          </a:xfrm>
          <a:prstGeom prst="line">
            <a:avLst/>
          </a:prstGeom>
          <a:noFill/>
          <a:ln w="25400">
            <a:solidFill>
              <a:schemeClr val="bg2"/>
            </a:solidFill>
            <a:round/>
            <a:headEnd/>
            <a:tailEnd type="triangle" w="med" len="med"/>
          </a:ln>
          <a:effectLst/>
        </p:spPr>
        <p:txBody>
          <a:bodyPr/>
          <a:lstStyle/>
          <a:p>
            <a:endParaRPr lang="ru-RU"/>
          </a:p>
        </p:txBody>
      </p:sp>
      <p:sp>
        <p:nvSpPr>
          <p:cNvPr id="103436" name="Rectangle 12"/>
          <p:cNvSpPr>
            <a:spLocks noChangeArrowheads="1"/>
          </p:cNvSpPr>
          <p:nvPr/>
        </p:nvSpPr>
        <p:spPr bwMode="auto">
          <a:xfrm>
            <a:off x="539750" y="3068638"/>
            <a:ext cx="1944688" cy="647700"/>
          </a:xfrm>
          <a:prstGeom prst="rect">
            <a:avLst/>
          </a:prstGeom>
          <a:solidFill>
            <a:srgbClr val="AFC2FF"/>
          </a:solidFill>
          <a:ln w="25400">
            <a:solidFill>
              <a:schemeClr val="tx1"/>
            </a:solidFill>
            <a:miter lim="800000"/>
            <a:headEnd/>
            <a:tailEnd/>
          </a:ln>
          <a:effectLst/>
        </p:spPr>
        <p:txBody>
          <a:bodyPr anchor="ctr"/>
          <a:lstStyle/>
          <a:p>
            <a:pPr algn="ctr"/>
            <a:r>
              <a:rPr lang="ru-RU" sz="1600" b="1"/>
              <a:t>Проецирующие (уровня</a:t>
            </a:r>
            <a:r>
              <a:rPr lang="ru-RU" b="1"/>
              <a:t>)</a:t>
            </a:r>
          </a:p>
        </p:txBody>
      </p:sp>
      <p:sp>
        <p:nvSpPr>
          <p:cNvPr id="103437" name="Rectangle 13"/>
          <p:cNvSpPr>
            <a:spLocks noChangeArrowheads="1"/>
          </p:cNvSpPr>
          <p:nvPr/>
        </p:nvSpPr>
        <p:spPr bwMode="auto">
          <a:xfrm>
            <a:off x="2555875" y="3068638"/>
            <a:ext cx="1871663" cy="647700"/>
          </a:xfrm>
          <a:prstGeom prst="rect">
            <a:avLst/>
          </a:prstGeom>
          <a:solidFill>
            <a:srgbClr val="9BFF9B"/>
          </a:solidFill>
          <a:ln w="25400">
            <a:solidFill>
              <a:schemeClr val="tx1"/>
            </a:solidFill>
            <a:miter lim="800000"/>
            <a:headEnd/>
            <a:tailEnd/>
          </a:ln>
          <a:effectLst/>
        </p:spPr>
        <p:txBody>
          <a:bodyPr anchor="ctr"/>
          <a:lstStyle/>
          <a:p>
            <a:pPr algn="ctr"/>
            <a:r>
              <a:rPr lang="ru-RU" sz="1600" b="1"/>
              <a:t>Общего положения</a:t>
            </a:r>
          </a:p>
        </p:txBody>
      </p:sp>
      <p:sp>
        <p:nvSpPr>
          <p:cNvPr id="103438" name="AutoShape 14"/>
          <p:cNvSpPr>
            <a:spLocks noChangeArrowheads="1"/>
          </p:cNvSpPr>
          <p:nvPr/>
        </p:nvSpPr>
        <p:spPr bwMode="auto">
          <a:xfrm>
            <a:off x="3203575" y="3716338"/>
            <a:ext cx="431800" cy="288925"/>
          </a:xfrm>
          <a:prstGeom prst="downArrow">
            <a:avLst>
              <a:gd name="adj1" fmla="val 50000"/>
              <a:gd name="adj2" fmla="val 25000"/>
            </a:avLst>
          </a:prstGeom>
          <a:solidFill>
            <a:srgbClr val="FFFF00"/>
          </a:solidFill>
          <a:ln w="25400">
            <a:solidFill>
              <a:schemeClr val="tx1"/>
            </a:solidFill>
            <a:miter lim="800000"/>
            <a:headEnd/>
            <a:tailEnd/>
          </a:ln>
          <a:effectLst/>
        </p:spPr>
        <p:txBody>
          <a:bodyPr wrap="none" anchor="ctr"/>
          <a:lstStyle/>
          <a:p>
            <a:endParaRPr lang="ru-RU"/>
          </a:p>
        </p:txBody>
      </p:sp>
      <p:sp>
        <p:nvSpPr>
          <p:cNvPr id="103439" name="Rectangle 15"/>
          <p:cNvSpPr>
            <a:spLocks noChangeArrowheads="1"/>
          </p:cNvSpPr>
          <p:nvPr/>
        </p:nvSpPr>
        <p:spPr bwMode="auto">
          <a:xfrm>
            <a:off x="539750" y="4005263"/>
            <a:ext cx="1944688" cy="1181100"/>
          </a:xfrm>
          <a:prstGeom prst="rect">
            <a:avLst/>
          </a:prstGeom>
          <a:solidFill>
            <a:srgbClr val="C9F5FF"/>
          </a:solidFill>
          <a:ln w="25400">
            <a:solidFill>
              <a:schemeClr val="tx1"/>
            </a:solidFill>
            <a:miter lim="800000"/>
            <a:headEnd/>
            <a:tailEnd/>
          </a:ln>
          <a:effectLst/>
        </p:spPr>
        <p:txBody>
          <a:bodyPr anchor="ctr">
            <a:spAutoFit/>
          </a:bodyPr>
          <a:lstStyle/>
          <a:p>
            <a:pPr algn="ctr"/>
            <a:r>
              <a:rPr lang="ru-RU" sz="1400" b="1"/>
              <a:t>Обе поверхности возможно пересечь по графически простым линиям</a:t>
            </a:r>
          </a:p>
        </p:txBody>
      </p:sp>
      <p:sp>
        <p:nvSpPr>
          <p:cNvPr id="103440" name="Rectangle 16"/>
          <p:cNvSpPr>
            <a:spLocks noChangeArrowheads="1"/>
          </p:cNvSpPr>
          <p:nvPr/>
        </p:nvSpPr>
        <p:spPr bwMode="auto">
          <a:xfrm>
            <a:off x="2555875" y="4005263"/>
            <a:ext cx="1871663" cy="1819275"/>
          </a:xfrm>
          <a:prstGeom prst="rect">
            <a:avLst/>
          </a:prstGeom>
          <a:solidFill>
            <a:srgbClr val="CCFFCC"/>
          </a:solidFill>
          <a:ln w="25400">
            <a:solidFill>
              <a:schemeClr val="tx1"/>
            </a:solidFill>
            <a:miter lim="800000"/>
            <a:headEnd/>
            <a:tailEnd/>
          </a:ln>
          <a:effectLst/>
        </p:spPr>
        <p:txBody>
          <a:bodyPr anchor="ctr">
            <a:spAutoFit/>
          </a:bodyPr>
          <a:lstStyle/>
          <a:p>
            <a:pPr algn="ctr"/>
            <a:r>
              <a:rPr lang="ru-RU" sz="1400" b="1"/>
              <a:t>При построении линии пересечения конических (пирамидальных) и цилиндрических (призматических) поверхностей</a:t>
            </a:r>
          </a:p>
        </p:txBody>
      </p:sp>
      <p:sp>
        <p:nvSpPr>
          <p:cNvPr id="103441" name="Rectangle 17"/>
          <p:cNvSpPr>
            <a:spLocks noChangeArrowheads="1"/>
          </p:cNvSpPr>
          <p:nvPr/>
        </p:nvSpPr>
        <p:spPr bwMode="auto">
          <a:xfrm>
            <a:off x="5508625" y="2997200"/>
            <a:ext cx="3024188" cy="719138"/>
          </a:xfrm>
          <a:prstGeom prst="rect">
            <a:avLst/>
          </a:prstGeom>
          <a:solidFill>
            <a:srgbClr val="FFF2B9"/>
          </a:solidFill>
          <a:ln w="25400">
            <a:solidFill>
              <a:schemeClr val="tx1"/>
            </a:solidFill>
            <a:miter lim="800000"/>
            <a:headEnd/>
            <a:tailEnd/>
          </a:ln>
          <a:effectLst/>
        </p:spPr>
        <p:txBody>
          <a:bodyPr anchor="ctr"/>
          <a:lstStyle/>
          <a:p>
            <a:pPr algn="ctr"/>
            <a:r>
              <a:rPr lang="ru-RU" sz="1600" b="1" i="1"/>
              <a:t>Концентрические</a:t>
            </a:r>
            <a:r>
              <a:rPr lang="ru-RU" sz="1600" b="1"/>
              <a:t> - с общим центром</a:t>
            </a:r>
          </a:p>
        </p:txBody>
      </p:sp>
      <p:sp>
        <p:nvSpPr>
          <p:cNvPr id="103442" name="Rectangle 18"/>
          <p:cNvSpPr>
            <a:spLocks noChangeArrowheads="1"/>
          </p:cNvSpPr>
          <p:nvPr/>
        </p:nvSpPr>
        <p:spPr bwMode="auto">
          <a:xfrm>
            <a:off x="5508625" y="4076700"/>
            <a:ext cx="3024188" cy="865188"/>
          </a:xfrm>
          <a:prstGeom prst="rect">
            <a:avLst/>
          </a:prstGeom>
          <a:solidFill>
            <a:srgbClr val="FFF2B9"/>
          </a:solidFill>
          <a:ln w="25400">
            <a:solidFill>
              <a:schemeClr val="tx1"/>
            </a:solidFill>
            <a:miter lim="800000"/>
            <a:headEnd/>
            <a:tailEnd/>
          </a:ln>
          <a:effectLst/>
        </p:spPr>
        <p:txBody>
          <a:bodyPr anchor="ctr"/>
          <a:lstStyle/>
          <a:p>
            <a:pPr algn="ctr"/>
            <a:r>
              <a:rPr lang="ru-RU" sz="1600" b="1" i="1" dirty="0"/>
              <a:t>Эксцентрические</a:t>
            </a:r>
            <a:r>
              <a:rPr lang="ru-RU" sz="1600" b="1" dirty="0"/>
              <a:t> – с различными положениями центров</a:t>
            </a:r>
          </a:p>
        </p:txBody>
      </p:sp>
      <p:sp>
        <p:nvSpPr>
          <p:cNvPr id="103443" name="Line 19"/>
          <p:cNvSpPr>
            <a:spLocks noChangeShapeType="1"/>
          </p:cNvSpPr>
          <p:nvPr/>
        </p:nvSpPr>
        <p:spPr bwMode="auto">
          <a:xfrm>
            <a:off x="5148263" y="2492375"/>
            <a:ext cx="0" cy="2016125"/>
          </a:xfrm>
          <a:prstGeom prst="line">
            <a:avLst/>
          </a:prstGeom>
          <a:noFill/>
          <a:ln w="25400">
            <a:solidFill>
              <a:schemeClr val="bg2"/>
            </a:solidFill>
            <a:round/>
            <a:headEnd/>
            <a:tailEnd/>
          </a:ln>
          <a:effectLst/>
        </p:spPr>
        <p:txBody>
          <a:bodyPr/>
          <a:lstStyle/>
          <a:p>
            <a:endParaRPr lang="ru-RU"/>
          </a:p>
        </p:txBody>
      </p:sp>
      <p:sp>
        <p:nvSpPr>
          <p:cNvPr id="103444" name="Line 20"/>
          <p:cNvSpPr>
            <a:spLocks noChangeShapeType="1"/>
          </p:cNvSpPr>
          <p:nvPr/>
        </p:nvSpPr>
        <p:spPr bwMode="auto">
          <a:xfrm>
            <a:off x="5148263" y="3357563"/>
            <a:ext cx="360362" cy="0"/>
          </a:xfrm>
          <a:prstGeom prst="line">
            <a:avLst/>
          </a:prstGeom>
          <a:noFill/>
          <a:ln w="25400">
            <a:solidFill>
              <a:schemeClr val="bg2"/>
            </a:solidFill>
            <a:round/>
            <a:headEnd/>
            <a:tailEnd type="triangle" w="med" len="med"/>
          </a:ln>
          <a:effectLst/>
        </p:spPr>
        <p:txBody>
          <a:bodyPr/>
          <a:lstStyle/>
          <a:p>
            <a:endParaRPr lang="ru-RU"/>
          </a:p>
        </p:txBody>
      </p:sp>
      <p:sp>
        <p:nvSpPr>
          <p:cNvPr id="103445" name="Line 21"/>
          <p:cNvSpPr>
            <a:spLocks noChangeShapeType="1"/>
          </p:cNvSpPr>
          <p:nvPr/>
        </p:nvSpPr>
        <p:spPr bwMode="auto">
          <a:xfrm>
            <a:off x="5148263" y="4508500"/>
            <a:ext cx="360362" cy="0"/>
          </a:xfrm>
          <a:prstGeom prst="line">
            <a:avLst/>
          </a:prstGeom>
          <a:noFill/>
          <a:ln w="25400">
            <a:solidFill>
              <a:schemeClr val="bg2"/>
            </a:solidFill>
            <a:round/>
            <a:headEnd/>
            <a:tailEnd type="triangle" w="med" len="med"/>
          </a:ln>
          <a:effectLst/>
        </p:spPr>
        <p:txBody>
          <a:bodyPr/>
          <a:lstStyle/>
          <a:p>
            <a:endParaRPr lang="ru-RU"/>
          </a:p>
        </p:txBody>
      </p:sp>
      <p:pic>
        <p:nvPicPr>
          <p:cNvPr id="19458" name="Picture 2"/>
          <p:cNvPicPr>
            <a:picLocks noChangeAspect="1" noChangeArrowheads="1"/>
          </p:cNvPicPr>
          <p:nvPr/>
        </p:nvPicPr>
        <p:blipFill>
          <a:blip r:embed="rId2"/>
          <a:srcRect/>
          <a:stretch>
            <a:fillRect/>
          </a:stretch>
        </p:blipFill>
        <p:spPr bwMode="auto">
          <a:xfrm>
            <a:off x="142844" y="5298770"/>
            <a:ext cx="2143140" cy="1559230"/>
          </a:xfrm>
          <a:prstGeom prst="rect">
            <a:avLst/>
          </a:prstGeom>
          <a:noFill/>
          <a:ln w="9525">
            <a:noFill/>
            <a:miter lim="800000"/>
            <a:headEnd/>
            <a:tailEnd/>
          </a:ln>
          <a:effectLst/>
        </p:spPr>
      </p:pic>
      <p:pic>
        <p:nvPicPr>
          <p:cNvPr id="19459" name="Picture 3"/>
          <p:cNvPicPr>
            <a:picLocks noChangeAspect="1" noChangeArrowheads="1"/>
          </p:cNvPicPr>
          <p:nvPr/>
        </p:nvPicPr>
        <p:blipFill>
          <a:blip r:embed="rId3"/>
          <a:srcRect/>
          <a:stretch>
            <a:fillRect/>
          </a:stretch>
        </p:blipFill>
        <p:spPr bwMode="auto">
          <a:xfrm>
            <a:off x="5286380" y="5062536"/>
            <a:ext cx="1710505" cy="1795464"/>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3427"/>
                                        </p:tgtEl>
                                        <p:attrNameLst>
                                          <p:attrName>style.visibility</p:attrName>
                                        </p:attrNameLst>
                                      </p:cBhvr>
                                      <p:to>
                                        <p:strVal val="visible"/>
                                      </p:to>
                                    </p:set>
                                    <p:anim calcmode="lin" valueType="num">
                                      <p:cBhvr additive="base">
                                        <p:cTn id="7" dur="500" fill="hold"/>
                                        <p:tgtEl>
                                          <p:spTgt spid="103427"/>
                                        </p:tgtEl>
                                        <p:attrNameLst>
                                          <p:attrName>ppt_x</p:attrName>
                                        </p:attrNameLst>
                                      </p:cBhvr>
                                      <p:tavLst>
                                        <p:tav tm="0">
                                          <p:val>
                                            <p:strVal val="#ppt_x"/>
                                          </p:val>
                                        </p:tav>
                                        <p:tav tm="100000">
                                          <p:val>
                                            <p:strVal val="#ppt_x"/>
                                          </p:val>
                                        </p:tav>
                                      </p:tavLst>
                                    </p:anim>
                                    <p:anim calcmode="lin" valueType="num">
                                      <p:cBhvr additive="base">
                                        <p:cTn id="8" dur="500" fill="hold"/>
                                        <p:tgtEl>
                                          <p:spTgt spid="10342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103428"/>
                                        </p:tgtEl>
                                        <p:attrNameLst>
                                          <p:attrName>style.visibility</p:attrName>
                                        </p:attrNameLst>
                                      </p:cBhvr>
                                      <p:to>
                                        <p:strVal val="visible"/>
                                      </p:to>
                                    </p:set>
                                    <p:animEffect transition="in" filter="fade">
                                      <p:cBhvr>
                                        <p:cTn id="13" dur="2000"/>
                                        <p:tgtEl>
                                          <p:spTgt spid="10342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03429"/>
                                        </p:tgtEl>
                                        <p:attrNameLst>
                                          <p:attrName>style.visibility</p:attrName>
                                        </p:attrNameLst>
                                      </p:cBhvr>
                                      <p:to>
                                        <p:strVal val="visible"/>
                                      </p:to>
                                    </p:set>
                                    <p:animEffect transition="in" filter="fade">
                                      <p:cBhvr>
                                        <p:cTn id="16" dur="2000"/>
                                        <p:tgtEl>
                                          <p:spTgt spid="10342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03430"/>
                                        </p:tgtEl>
                                        <p:attrNameLst>
                                          <p:attrName>style.visibility</p:attrName>
                                        </p:attrNameLst>
                                      </p:cBhvr>
                                      <p:to>
                                        <p:strVal val="visible"/>
                                      </p:to>
                                    </p:set>
                                    <p:animEffect transition="in" filter="fade">
                                      <p:cBhvr>
                                        <p:cTn id="19" dur="2000"/>
                                        <p:tgtEl>
                                          <p:spTgt spid="103430"/>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03431"/>
                                        </p:tgtEl>
                                        <p:attrNameLst>
                                          <p:attrName>style.visibility</p:attrName>
                                        </p:attrNameLst>
                                      </p:cBhvr>
                                      <p:to>
                                        <p:strVal val="visible"/>
                                      </p:to>
                                    </p:set>
                                    <p:animEffect transition="in" filter="fade">
                                      <p:cBhvr>
                                        <p:cTn id="22" dur="2000"/>
                                        <p:tgtEl>
                                          <p:spTgt spid="10343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03432"/>
                                        </p:tgtEl>
                                        <p:attrNameLst>
                                          <p:attrName>style.visibility</p:attrName>
                                        </p:attrNameLst>
                                      </p:cBhvr>
                                      <p:to>
                                        <p:strVal val="visible"/>
                                      </p:to>
                                    </p:set>
                                    <p:animEffect transition="in" filter="fade">
                                      <p:cBhvr>
                                        <p:cTn id="27" dur="2000"/>
                                        <p:tgtEl>
                                          <p:spTgt spid="103432"/>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03433"/>
                                        </p:tgtEl>
                                        <p:attrNameLst>
                                          <p:attrName>style.visibility</p:attrName>
                                        </p:attrNameLst>
                                      </p:cBhvr>
                                      <p:to>
                                        <p:strVal val="visible"/>
                                      </p:to>
                                    </p:set>
                                    <p:animEffect transition="in" filter="fade">
                                      <p:cBhvr>
                                        <p:cTn id="30" dur="2000"/>
                                        <p:tgtEl>
                                          <p:spTgt spid="103433"/>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03434"/>
                                        </p:tgtEl>
                                        <p:attrNameLst>
                                          <p:attrName>style.visibility</p:attrName>
                                        </p:attrNameLst>
                                      </p:cBhvr>
                                      <p:to>
                                        <p:strVal val="visible"/>
                                      </p:to>
                                    </p:set>
                                    <p:animEffect transition="in" filter="fade">
                                      <p:cBhvr>
                                        <p:cTn id="33" dur="2000"/>
                                        <p:tgtEl>
                                          <p:spTgt spid="103434"/>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03435"/>
                                        </p:tgtEl>
                                        <p:attrNameLst>
                                          <p:attrName>style.visibility</p:attrName>
                                        </p:attrNameLst>
                                      </p:cBhvr>
                                      <p:to>
                                        <p:strVal val="visible"/>
                                      </p:to>
                                    </p:set>
                                    <p:animEffect transition="in" filter="fade">
                                      <p:cBhvr>
                                        <p:cTn id="36" dur="2000"/>
                                        <p:tgtEl>
                                          <p:spTgt spid="103435"/>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03436"/>
                                        </p:tgtEl>
                                        <p:attrNameLst>
                                          <p:attrName>style.visibility</p:attrName>
                                        </p:attrNameLst>
                                      </p:cBhvr>
                                      <p:to>
                                        <p:strVal val="visible"/>
                                      </p:to>
                                    </p:set>
                                    <p:animEffect transition="in" filter="fade">
                                      <p:cBhvr>
                                        <p:cTn id="39" dur="2000"/>
                                        <p:tgtEl>
                                          <p:spTgt spid="103436"/>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03437"/>
                                        </p:tgtEl>
                                        <p:attrNameLst>
                                          <p:attrName>style.visibility</p:attrName>
                                        </p:attrNameLst>
                                      </p:cBhvr>
                                      <p:to>
                                        <p:strVal val="visible"/>
                                      </p:to>
                                    </p:set>
                                    <p:animEffect transition="in" filter="fade">
                                      <p:cBhvr>
                                        <p:cTn id="42" dur="2000"/>
                                        <p:tgtEl>
                                          <p:spTgt spid="103437"/>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03426"/>
                                        </p:tgtEl>
                                        <p:attrNameLst>
                                          <p:attrName>style.visibility</p:attrName>
                                        </p:attrNameLst>
                                      </p:cBhvr>
                                      <p:to>
                                        <p:strVal val="visible"/>
                                      </p:to>
                                    </p:set>
                                    <p:animEffect transition="in" filter="fade">
                                      <p:cBhvr>
                                        <p:cTn id="47" dur="2000"/>
                                        <p:tgtEl>
                                          <p:spTgt spid="103426"/>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03439"/>
                                        </p:tgtEl>
                                        <p:attrNameLst>
                                          <p:attrName>style.visibility</p:attrName>
                                        </p:attrNameLst>
                                      </p:cBhvr>
                                      <p:to>
                                        <p:strVal val="visible"/>
                                      </p:to>
                                    </p:set>
                                    <p:animEffect transition="in" filter="fade">
                                      <p:cBhvr>
                                        <p:cTn id="50" dur="2000"/>
                                        <p:tgtEl>
                                          <p:spTgt spid="103439"/>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103438"/>
                                        </p:tgtEl>
                                        <p:attrNameLst>
                                          <p:attrName>style.visibility</p:attrName>
                                        </p:attrNameLst>
                                      </p:cBhvr>
                                      <p:to>
                                        <p:strVal val="visible"/>
                                      </p:to>
                                    </p:set>
                                    <p:animEffect transition="in" filter="fade">
                                      <p:cBhvr>
                                        <p:cTn id="55" dur="2000"/>
                                        <p:tgtEl>
                                          <p:spTgt spid="103438"/>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103440"/>
                                        </p:tgtEl>
                                        <p:attrNameLst>
                                          <p:attrName>style.visibility</p:attrName>
                                        </p:attrNameLst>
                                      </p:cBhvr>
                                      <p:to>
                                        <p:strVal val="visible"/>
                                      </p:to>
                                    </p:set>
                                    <p:animEffect transition="in" filter="fade">
                                      <p:cBhvr>
                                        <p:cTn id="58" dur="2000"/>
                                        <p:tgtEl>
                                          <p:spTgt spid="103440"/>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grpId="0" nodeType="clickEffect">
                                  <p:stCondLst>
                                    <p:cond delay="0"/>
                                  </p:stCondLst>
                                  <p:childTnLst>
                                    <p:set>
                                      <p:cBhvr>
                                        <p:cTn id="62" dur="1" fill="hold">
                                          <p:stCondLst>
                                            <p:cond delay="0"/>
                                          </p:stCondLst>
                                        </p:cTn>
                                        <p:tgtEl>
                                          <p:spTgt spid="103443"/>
                                        </p:tgtEl>
                                        <p:attrNameLst>
                                          <p:attrName>style.visibility</p:attrName>
                                        </p:attrNameLst>
                                      </p:cBhvr>
                                      <p:to>
                                        <p:strVal val="visible"/>
                                      </p:to>
                                    </p:set>
                                    <p:animEffect transition="in" filter="fade">
                                      <p:cBhvr>
                                        <p:cTn id="63" dur="2000"/>
                                        <p:tgtEl>
                                          <p:spTgt spid="103443"/>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103444"/>
                                        </p:tgtEl>
                                        <p:attrNameLst>
                                          <p:attrName>style.visibility</p:attrName>
                                        </p:attrNameLst>
                                      </p:cBhvr>
                                      <p:to>
                                        <p:strVal val="visible"/>
                                      </p:to>
                                    </p:set>
                                    <p:animEffect transition="in" filter="fade">
                                      <p:cBhvr>
                                        <p:cTn id="66" dur="2000"/>
                                        <p:tgtEl>
                                          <p:spTgt spid="103444"/>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103445"/>
                                        </p:tgtEl>
                                        <p:attrNameLst>
                                          <p:attrName>style.visibility</p:attrName>
                                        </p:attrNameLst>
                                      </p:cBhvr>
                                      <p:to>
                                        <p:strVal val="visible"/>
                                      </p:to>
                                    </p:set>
                                    <p:animEffect transition="in" filter="fade">
                                      <p:cBhvr>
                                        <p:cTn id="69" dur="2000"/>
                                        <p:tgtEl>
                                          <p:spTgt spid="103445"/>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103441"/>
                                        </p:tgtEl>
                                        <p:attrNameLst>
                                          <p:attrName>style.visibility</p:attrName>
                                        </p:attrNameLst>
                                      </p:cBhvr>
                                      <p:to>
                                        <p:strVal val="visible"/>
                                      </p:to>
                                    </p:set>
                                    <p:animEffect transition="in" filter="fade">
                                      <p:cBhvr>
                                        <p:cTn id="72" dur="2000"/>
                                        <p:tgtEl>
                                          <p:spTgt spid="103441"/>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grpId="0" nodeType="clickEffect">
                                  <p:stCondLst>
                                    <p:cond delay="0"/>
                                  </p:stCondLst>
                                  <p:childTnLst>
                                    <p:set>
                                      <p:cBhvr>
                                        <p:cTn id="76" dur="1" fill="hold">
                                          <p:stCondLst>
                                            <p:cond delay="0"/>
                                          </p:stCondLst>
                                        </p:cTn>
                                        <p:tgtEl>
                                          <p:spTgt spid="103442"/>
                                        </p:tgtEl>
                                        <p:attrNameLst>
                                          <p:attrName>style.visibility</p:attrName>
                                        </p:attrNameLst>
                                      </p:cBhvr>
                                      <p:to>
                                        <p:strVal val="visible"/>
                                      </p:to>
                                    </p:set>
                                    <p:animEffect transition="in" filter="fade">
                                      <p:cBhvr>
                                        <p:cTn id="77" dur="2000"/>
                                        <p:tgtEl>
                                          <p:spTgt spid="1034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426" grpId="0" animBg="1"/>
      <p:bldP spid="103427" grpId="0" animBg="1"/>
      <p:bldP spid="103428" grpId="0" animBg="1"/>
      <p:bldP spid="103429" grpId="0" animBg="1"/>
      <p:bldP spid="103430" grpId="0" animBg="1"/>
      <p:bldP spid="103431" grpId="0" animBg="1"/>
      <p:bldP spid="103432" grpId="0" animBg="1"/>
      <p:bldP spid="103433" grpId="0" animBg="1"/>
      <p:bldP spid="103434" grpId="0" animBg="1"/>
      <p:bldP spid="103435" grpId="0" animBg="1"/>
      <p:bldP spid="103436" grpId="0" animBg="1"/>
      <p:bldP spid="103437" grpId="0" animBg="1"/>
      <p:bldP spid="103438" grpId="0" animBg="1"/>
      <p:bldP spid="103439" grpId="0" animBg="1"/>
      <p:bldP spid="103440" grpId="0" animBg="1"/>
      <p:bldP spid="103441" grpId="0" animBg="1"/>
      <p:bldP spid="103442" grpId="0" animBg="1"/>
      <p:bldP spid="103443" grpId="0" animBg="1"/>
      <p:bldP spid="103444" grpId="0" animBg="1"/>
      <p:bldP spid="103445" grpId="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1986" name="Rectangle 2"/>
          <p:cNvSpPr>
            <a:spLocks noGrp="1" noChangeArrowheads="1"/>
          </p:cNvSpPr>
          <p:nvPr>
            <p:ph type="ctrTitle"/>
          </p:nvPr>
        </p:nvSpPr>
        <p:spPr>
          <a:xfrm>
            <a:off x="762000" y="838200"/>
            <a:ext cx="7772400" cy="2286000"/>
          </a:xfrm>
        </p:spPr>
        <p:txBody>
          <a:bodyPr/>
          <a:lstStyle/>
          <a:p>
            <a:r>
              <a:rPr lang="ru-RU">
                <a:solidFill>
                  <a:srgbClr val="FC2110"/>
                </a:solidFill>
              </a:rPr>
              <a:t>Взаимное пересечение поверхностей</a:t>
            </a:r>
          </a:p>
        </p:txBody>
      </p:sp>
      <p:sp>
        <p:nvSpPr>
          <p:cNvPr id="41987" name="Rectangle 3"/>
          <p:cNvSpPr>
            <a:spLocks noGrp="1" noChangeArrowheads="1"/>
          </p:cNvSpPr>
          <p:nvPr>
            <p:ph type="subTitle" idx="1"/>
          </p:nvPr>
        </p:nvSpPr>
        <p:spPr>
          <a:xfrm>
            <a:off x="785786" y="3071810"/>
            <a:ext cx="7467600" cy="2235200"/>
          </a:xfrm>
        </p:spPr>
        <p:txBody>
          <a:bodyPr/>
          <a:lstStyle/>
          <a:p>
            <a:endParaRPr lang="ru-RU" dirty="0"/>
          </a:p>
          <a:p>
            <a:r>
              <a:rPr lang="ru-RU" b="1" i="1" dirty="0" smtClean="0">
                <a:solidFill>
                  <a:srgbClr val="FF0000"/>
                </a:solidFill>
              </a:rPr>
              <a:t> Сущность способа </a:t>
            </a:r>
            <a:r>
              <a:rPr lang="ru-RU" b="1" i="1" dirty="0">
                <a:solidFill>
                  <a:srgbClr val="FF0000"/>
                </a:solidFill>
              </a:rPr>
              <a:t>вспомогательных секущих </a:t>
            </a:r>
            <a:r>
              <a:rPr lang="ru-RU" b="1" i="1" dirty="0" smtClean="0">
                <a:solidFill>
                  <a:srgbClr val="FF0000"/>
                </a:solidFill>
              </a:rPr>
              <a:t>плоскостей.</a:t>
            </a:r>
            <a:endParaRPr lang="ru-RU" b="1" i="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198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4198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6" grpId="0" autoUpdateAnimBg="0"/>
      <p:bldP spid="41987" grpId="0" build="p"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extLst>
              <a:ext uri="28A0092B-C50C-407e-A947-70E740481C1C">
                <a14:useLocalDpi xmlns="" xmlns:a14="http://schemas.microsoft.com/office/drawing/2007/7/7/main" val="0"/>
              </a:ext>
            </a:extLst>
          </a:blip>
          <a:srcRect l="3279"/>
          <a:stretch>
            <a:fillRect/>
          </a:stretch>
        </p:blipFill>
        <p:spPr bwMode="auto">
          <a:xfrm>
            <a:off x="142844" y="785794"/>
            <a:ext cx="4248472" cy="3798689"/>
          </a:xfrm>
          <a:prstGeom prst="rect">
            <a:avLst/>
          </a:prstGeom>
          <a:noFill/>
          <a:extLst>
            <a:ext uri="{909E8E84-426E-40dd-AFC4-6F175D3DCCD1}">
              <a14:hiddenFill xmlns="" xmlns:a14="http://schemas.microsoft.com/office/drawing/2007/7/7/main">
                <a:solidFill>
                  <a:schemeClr val="accent1"/>
                </a:solidFill>
              </a14:hiddenFill>
            </a:ext>
            <a:ext uri="{91240B29-F687-4f45-9708-019B960494DF}">
              <a14:hiddenLine xmlns="" xmlns:a14="http://schemas.microsoft.com/office/drawing/2007/7/7/main" w="9525">
                <a:solidFill>
                  <a:schemeClr val="tx1"/>
                </a:solidFill>
                <a:miter lim="800000"/>
                <a:headEnd/>
                <a:tailEnd/>
              </a14:hiddenLine>
            </a:ext>
            <a:ext uri="{AF507438-7753-43e0-B8FC-AC1667EBCBE1}">
              <a14:hiddenEffects xmlns="" xmlns:a14="http://schemas.microsoft.com/office/drawing/2007/7/7/main">
                <a:effectLst>
                  <a:outerShdw dist="35921" dir="2700000" algn="ctr" rotWithShape="0">
                    <a:schemeClr val="bg2"/>
                  </a:outerShdw>
                </a:effectLst>
              </a14:hiddenEffects>
            </a:ext>
          </a:extLst>
        </p:spPr>
      </p:pic>
      <p:sp>
        <p:nvSpPr>
          <p:cNvPr id="4" name="Rectangle 2"/>
          <p:cNvSpPr>
            <a:spLocks noChangeArrowheads="1"/>
          </p:cNvSpPr>
          <p:nvPr/>
        </p:nvSpPr>
        <p:spPr bwMode="auto">
          <a:xfrm>
            <a:off x="142844" y="0"/>
            <a:ext cx="9001155" cy="400110"/>
          </a:xfrm>
          <a:prstGeom prst="rect">
            <a:avLst/>
          </a:prstGeom>
          <a:noFill/>
          <a:ln w="9525">
            <a:noFill/>
            <a:miter lim="800000"/>
            <a:headEnd/>
            <a:tailEnd/>
          </a:ln>
          <a:effectLst/>
        </p:spPr>
        <p:txBody>
          <a:bodyPr wrap="square">
            <a:spAutoFit/>
          </a:bodyPr>
          <a:lstStyle/>
          <a:p>
            <a:pPr algn="ctr"/>
            <a:r>
              <a:rPr lang="ru-RU" sz="2000" b="1" dirty="0">
                <a:solidFill>
                  <a:srgbClr val="002060"/>
                </a:solidFill>
              </a:rPr>
              <a:t>1. ПЕРЕСЕЧЕНИЕ ПОВЕРХНОСТЕЙ </a:t>
            </a:r>
            <a:r>
              <a:rPr lang="ru-RU" sz="2000" b="1" dirty="0" smtClean="0">
                <a:solidFill>
                  <a:srgbClr val="002060"/>
                </a:solidFill>
              </a:rPr>
              <a:t> ТЕЛ  </a:t>
            </a:r>
            <a:r>
              <a:rPr lang="ru-RU" sz="2000" b="1" dirty="0">
                <a:solidFill>
                  <a:srgbClr val="002060"/>
                </a:solidFill>
              </a:rPr>
              <a:t>ПЛОСКОСТЯМИ</a:t>
            </a:r>
          </a:p>
        </p:txBody>
      </p:sp>
      <p:sp>
        <p:nvSpPr>
          <p:cNvPr id="5" name="Rectangle 3"/>
          <p:cNvSpPr>
            <a:spLocks noChangeArrowheads="1"/>
          </p:cNvSpPr>
          <p:nvPr/>
        </p:nvSpPr>
        <p:spPr bwMode="auto">
          <a:xfrm>
            <a:off x="2714612" y="333375"/>
            <a:ext cx="3179776" cy="369332"/>
          </a:xfrm>
          <a:prstGeom prst="rect">
            <a:avLst/>
          </a:prstGeom>
          <a:noFill/>
          <a:ln w="9525">
            <a:noFill/>
            <a:miter lim="800000"/>
            <a:headEnd/>
            <a:tailEnd/>
          </a:ln>
          <a:effectLst/>
        </p:spPr>
        <p:txBody>
          <a:bodyPr wrap="square">
            <a:spAutoFit/>
          </a:bodyPr>
          <a:lstStyle/>
          <a:p>
            <a:pPr algn="ctr"/>
            <a:r>
              <a:rPr lang="ru-RU" b="1" dirty="0">
                <a:solidFill>
                  <a:srgbClr val="FF3300"/>
                </a:solidFill>
              </a:rPr>
              <a:t>1.1. Общие сведения</a:t>
            </a:r>
          </a:p>
        </p:txBody>
      </p:sp>
      <p:sp>
        <p:nvSpPr>
          <p:cNvPr id="6" name="Rectangle 4"/>
          <p:cNvSpPr>
            <a:spLocks noChangeArrowheads="1"/>
          </p:cNvSpPr>
          <p:nvPr/>
        </p:nvSpPr>
        <p:spPr bwMode="auto">
          <a:xfrm>
            <a:off x="4429124" y="642918"/>
            <a:ext cx="4572032" cy="2031325"/>
          </a:xfrm>
          <a:prstGeom prst="rect">
            <a:avLst/>
          </a:prstGeom>
          <a:solidFill>
            <a:srgbClr val="FFFFD5"/>
          </a:solidFill>
          <a:ln w="9525">
            <a:solidFill>
              <a:srgbClr val="FFFF99"/>
            </a:solidFill>
            <a:miter lim="800000"/>
            <a:headEnd/>
            <a:tailEnd/>
          </a:ln>
          <a:effectLst>
            <a:outerShdw dist="107763" dir="2700000" algn="ctr" rotWithShape="0">
              <a:schemeClr val="bg2">
                <a:alpha val="50000"/>
              </a:schemeClr>
            </a:outerShdw>
          </a:effectLst>
        </p:spPr>
        <p:txBody>
          <a:bodyPr wrap="square" anchor="ctr">
            <a:spAutoFit/>
          </a:bodyPr>
          <a:lstStyle/>
          <a:p>
            <a:pPr indent="685800" algn="ctr"/>
            <a:r>
              <a:rPr lang="ru-RU" b="1" dirty="0">
                <a:solidFill>
                  <a:srgbClr val="000099"/>
                </a:solidFill>
              </a:rPr>
              <a:t>В общем случае, для того чтобы построить линию пересечения поверхности с плоскостью, нужно найти ряд точек, принадлежащих как поверхности, так и плоскости, а затем эти точки соединить плавной кривой или ломаной линией</a:t>
            </a:r>
          </a:p>
          <a:p>
            <a:pPr indent="685800" algn="ctr" eaLnBrk="0" hangingPunct="0"/>
            <a:endParaRPr lang="ru-RU" b="1" dirty="0">
              <a:solidFill>
                <a:srgbClr val="000099"/>
              </a:solidFill>
            </a:endParaRPr>
          </a:p>
        </p:txBody>
      </p:sp>
      <p:graphicFrame>
        <p:nvGraphicFramePr>
          <p:cNvPr id="7" name="Group 6"/>
          <p:cNvGraphicFramePr>
            <a:graphicFrameLocks noGrp="1"/>
          </p:cNvGraphicFramePr>
          <p:nvPr/>
        </p:nvGraphicFramePr>
        <p:xfrm>
          <a:off x="4429124" y="2643182"/>
          <a:ext cx="4714876" cy="2042160"/>
        </p:xfrm>
        <a:graphic>
          <a:graphicData uri="http://schemas.openxmlformats.org/drawingml/2006/table">
            <a:tbl>
              <a:tblPr/>
              <a:tblGrid>
                <a:gridCol w="4714876"/>
              </a:tblGrid>
              <a:tr h="18002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FF5050"/>
                          </a:solidFill>
                          <a:effectLst/>
                          <a:latin typeface="Times New Roman" pitchFamily="18" charset="0"/>
                          <a:cs typeface="Times New Roman" pitchFamily="18" charset="0"/>
                        </a:rPr>
                        <a:t> </a:t>
                      </a:r>
                      <a:r>
                        <a:rPr kumimoji="0" lang="ru-RU" sz="1600" b="1" i="0" u="none" strike="noStrike" cap="none" normalizeH="0" baseline="0" dirty="0" smtClean="0">
                          <a:ln>
                            <a:noFill/>
                          </a:ln>
                          <a:solidFill>
                            <a:srgbClr val="CC0000"/>
                          </a:solidFill>
                          <a:effectLst/>
                          <a:latin typeface="Arial" pitchFamily="34" charset="0"/>
                        </a:rPr>
                        <a:t>Для нахождения произвольной точки линии пересечения, необходимо:</a:t>
                      </a:r>
                      <a:endParaRPr kumimoji="0" lang="ru-RU" sz="1600" b="0" i="0" u="none" strike="noStrike" cap="none" normalizeH="0" baseline="0" dirty="0" smtClean="0">
                        <a:ln>
                          <a:noFill/>
                        </a:ln>
                        <a:solidFill>
                          <a:srgbClr val="CC0000"/>
                        </a:solidFill>
                        <a:effectLst/>
                        <a:latin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CC0000"/>
                          </a:solidFill>
                          <a:effectLst/>
                          <a:latin typeface="Arial" pitchFamily="34" charset="0"/>
                        </a:rPr>
                        <a:t>1. Рассечь заданные фигуры </a:t>
                      </a:r>
                      <a:r>
                        <a:rPr kumimoji="0" lang="el-GR" sz="1600" b="0" i="0" u="none" strike="noStrike" cap="none" normalizeH="0" baseline="0" dirty="0" smtClean="0">
                          <a:ln>
                            <a:noFill/>
                          </a:ln>
                          <a:solidFill>
                            <a:srgbClr val="CC0000"/>
                          </a:solidFill>
                          <a:effectLst/>
                          <a:latin typeface="Arial" pitchFamily="34" charset="0"/>
                        </a:rPr>
                        <a:t>Θ</a:t>
                      </a:r>
                      <a:r>
                        <a:rPr kumimoji="0" lang="ru-RU" sz="1600" b="0" i="0" u="none" strike="noStrike" cap="none" normalizeH="0" baseline="0" dirty="0" smtClean="0">
                          <a:ln>
                            <a:noFill/>
                          </a:ln>
                          <a:solidFill>
                            <a:srgbClr val="CC0000"/>
                          </a:solidFill>
                          <a:effectLst/>
                          <a:latin typeface="Arial" pitchFamily="34" charset="0"/>
                        </a:rPr>
                        <a:t> и </a:t>
                      </a:r>
                      <a:r>
                        <a:rPr kumimoji="0" lang="el-GR" sz="1600" b="0" i="0" u="none" strike="noStrike" cap="none" normalizeH="0" baseline="0" dirty="0" smtClean="0">
                          <a:ln>
                            <a:noFill/>
                          </a:ln>
                          <a:solidFill>
                            <a:srgbClr val="CC0000"/>
                          </a:solidFill>
                          <a:effectLst/>
                          <a:latin typeface="Arial"/>
                          <a:cs typeface="Arial"/>
                        </a:rPr>
                        <a:t>θʹ</a:t>
                      </a:r>
                      <a:r>
                        <a:rPr kumimoji="0" lang="ru-RU" sz="1600" b="0" i="0" u="none" strike="noStrike" cap="none" normalizeH="0" baseline="0" dirty="0" smtClean="0">
                          <a:ln>
                            <a:noFill/>
                          </a:ln>
                          <a:solidFill>
                            <a:srgbClr val="CC0000"/>
                          </a:solidFill>
                          <a:effectLst/>
                          <a:latin typeface="Arial" pitchFamily="34" charset="0"/>
                        </a:rPr>
                        <a:t> вспомогательной плоскостью Г;</a:t>
                      </a:r>
                    </a:p>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CC0000"/>
                          </a:solidFill>
                          <a:effectLst/>
                          <a:latin typeface="Arial" pitchFamily="34" charset="0"/>
                        </a:rPr>
                        <a:t>2. Найти линии пересечения этой плоскости с поверхностью и с заданной плоскостью </a:t>
                      </a:r>
                      <a:r>
                        <a:rPr kumimoji="0" lang="en-US" sz="1600" b="0" i="0" u="none" strike="noStrike" cap="none" normalizeH="0" baseline="0" dirty="0" smtClean="0">
                          <a:ln>
                            <a:noFill/>
                          </a:ln>
                          <a:solidFill>
                            <a:srgbClr val="CC0000"/>
                          </a:solidFill>
                          <a:effectLst/>
                          <a:latin typeface="Arial" pitchFamily="34" charset="0"/>
                        </a:rPr>
                        <a:t>m</a:t>
                      </a:r>
                      <a:r>
                        <a:rPr kumimoji="0" lang="ru-RU" sz="1600" b="0" i="0" u="none" strike="noStrike" cap="none" normalizeH="0" baseline="0" dirty="0" smtClean="0">
                          <a:ln>
                            <a:noFill/>
                          </a:ln>
                          <a:solidFill>
                            <a:srgbClr val="CC0000"/>
                          </a:solidFill>
                          <a:effectLst/>
                          <a:latin typeface="Arial" pitchFamily="34" charset="0"/>
                        </a:rPr>
                        <a:t> и </a:t>
                      </a:r>
                      <a:r>
                        <a:rPr kumimoji="0" lang="en-US" sz="1600" b="0" i="0" u="none" strike="noStrike" cap="none" normalizeH="0" baseline="0" dirty="0" smtClean="0">
                          <a:ln>
                            <a:noFill/>
                          </a:ln>
                          <a:solidFill>
                            <a:srgbClr val="CC0000"/>
                          </a:solidFill>
                          <a:effectLst/>
                          <a:latin typeface="Arial" pitchFamily="34" charset="0"/>
                        </a:rPr>
                        <a:t>n</a:t>
                      </a:r>
                      <a:r>
                        <a:rPr kumimoji="0" lang="ru-RU" sz="1600" b="0" i="0" u="none" strike="noStrike" cap="none" normalizeH="0" baseline="0" dirty="0" smtClean="0">
                          <a:ln>
                            <a:noFill/>
                          </a:ln>
                          <a:solidFill>
                            <a:srgbClr val="CC0000"/>
                          </a:solidFill>
                          <a:effectLst/>
                          <a:latin typeface="Arial" pitchFamily="34" charset="0"/>
                        </a:rPr>
                        <a:t>;</a:t>
                      </a:r>
                    </a:p>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CC0000"/>
                          </a:solidFill>
                          <a:effectLst/>
                          <a:latin typeface="Arial" pitchFamily="34" charset="0"/>
                        </a:rPr>
                        <a:t>3. На пересечении найденных линий получить искомые точки К;</a:t>
                      </a:r>
                      <a:r>
                        <a:rPr kumimoji="0" lang="en-US" sz="1600" b="0" i="0" u="none" strike="noStrike" cap="none" normalizeH="0" baseline="0" dirty="0" smtClean="0">
                          <a:ln>
                            <a:noFill/>
                          </a:ln>
                          <a:solidFill>
                            <a:srgbClr val="CC0000"/>
                          </a:solidFill>
                          <a:effectLst/>
                          <a:latin typeface="Arial" pitchFamily="34" charset="0"/>
                        </a:rPr>
                        <a:t>L </a:t>
                      </a:r>
                      <a:r>
                        <a:rPr kumimoji="0" lang="ru-RU" sz="1600" b="0" i="0" u="none" strike="noStrike" cap="none" normalizeH="0" baseline="0" dirty="0" smtClean="0">
                          <a:ln>
                            <a:noFill/>
                          </a:ln>
                          <a:solidFill>
                            <a:srgbClr val="CC0000"/>
                          </a:solidFill>
                          <a:effectLst/>
                          <a:latin typeface="Arial" pitchFamily="34" charset="0"/>
                        </a:rPr>
                        <a:t>(чаще всего - две)</a:t>
                      </a:r>
                      <a:endParaRPr kumimoji="0" lang="ru-RU" sz="1600" b="0" i="0" u="none" strike="noStrike" cap="none" normalizeH="0" baseline="0" dirty="0" smtClean="0">
                        <a:ln>
                          <a:noFill/>
                        </a:ln>
                        <a:solidFill>
                          <a:srgbClr val="CC0000"/>
                        </a:solidFill>
                        <a:effectLst/>
                        <a:latin typeface="Times New Roman" pitchFamily="18" charset="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r>
            </a:tbl>
          </a:graphicData>
        </a:graphic>
      </p:graphicFrame>
      <p:sp>
        <p:nvSpPr>
          <p:cNvPr id="8" name="Rectangle 12"/>
          <p:cNvSpPr>
            <a:spLocks noChangeArrowheads="1"/>
          </p:cNvSpPr>
          <p:nvPr/>
        </p:nvSpPr>
        <p:spPr bwMode="auto">
          <a:xfrm>
            <a:off x="0" y="4929198"/>
            <a:ext cx="8820150" cy="707886"/>
          </a:xfrm>
          <a:prstGeom prst="rect">
            <a:avLst/>
          </a:prstGeom>
          <a:noFill/>
          <a:ln w="9525">
            <a:noFill/>
            <a:miter lim="800000"/>
            <a:headEnd/>
            <a:tailEnd/>
          </a:ln>
          <a:effectLst/>
        </p:spPr>
        <p:txBody>
          <a:bodyPr wrap="square" anchor="ctr">
            <a:spAutoFit/>
          </a:bodyPr>
          <a:lstStyle/>
          <a:p>
            <a:pPr algn="ctr"/>
            <a:r>
              <a:rPr lang="ru-RU" sz="2000" b="1" dirty="0">
                <a:solidFill>
                  <a:srgbClr val="FFFF00"/>
                </a:solidFill>
                <a:latin typeface="Times New Roman" pitchFamily="18" charset="0"/>
                <a:cs typeface="Times New Roman" pitchFamily="18" charset="0"/>
              </a:rPr>
              <a:t>Последовательно проводя ряд вспомогательных плоскостей, можно найти необходимое число точек</a:t>
            </a:r>
            <a:endParaRPr lang="ru-RU" sz="2000" b="1" dirty="0">
              <a:solidFill>
                <a:srgbClr val="FFFF00"/>
              </a:solidFill>
              <a:latin typeface="Times New Roman" pitchFamily="18" charset="0"/>
            </a:endParaRPr>
          </a:p>
        </p:txBody>
      </p:sp>
      <p:sp>
        <p:nvSpPr>
          <p:cNvPr id="10" name="TextBox 9"/>
          <p:cNvSpPr txBox="1"/>
          <p:nvPr/>
        </p:nvSpPr>
        <p:spPr>
          <a:xfrm>
            <a:off x="3000364" y="1285860"/>
            <a:ext cx="336952" cy="338554"/>
          </a:xfrm>
          <a:prstGeom prst="rect">
            <a:avLst/>
          </a:prstGeom>
          <a:solidFill>
            <a:schemeClr val="accent1"/>
          </a:solidFill>
        </p:spPr>
        <p:txBody>
          <a:bodyPr wrap="none" rtlCol="0">
            <a:spAutoFit/>
          </a:bodyPr>
          <a:lstStyle/>
          <a:p>
            <a:r>
              <a:rPr lang="el-GR" sz="1600" dirty="0" smtClean="0">
                <a:latin typeface="Arial"/>
                <a:cs typeface="Arial"/>
              </a:rPr>
              <a:t>θʹ</a:t>
            </a:r>
            <a:endParaRPr lang="ru-RU" sz="1600" dirty="0"/>
          </a:p>
        </p:txBody>
      </p:sp>
    </p:spTree>
    <p:extLst>
      <p:ext uri="{BB962C8B-B14F-4D97-AF65-F5344CB8AC3E}">
        <p14:creationId xmlns="" xmlns:p14="http://schemas.microsoft.com/office/powerpoint/2007/7/12/main" val="264348490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Rectangle 3"/>
          <p:cNvSpPr>
            <a:spLocks noChangeArrowheads="1"/>
          </p:cNvSpPr>
          <p:nvPr/>
        </p:nvSpPr>
        <p:spPr bwMode="auto">
          <a:xfrm>
            <a:off x="0" y="908050"/>
            <a:ext cx="9144000" cy="366713"/>
          </a:xfrm>
          <a:prstGeom prst="rect">
            <a:avLst/>
          </a:prstGeom>
          <a:solidFill>
            <a:srgbClr val="92D050"/>
          </a:solidFill>
          <a:ln w="9525">
            <a:noFill/>
            <a:miter lim="800000"/>
            <a:headEnd/>
            <a:tailEnd/>
          </a:ln>
          <a:effectLst/>
        </p:spPr>
        <p:txBody>
          <a:bodyPr anchor="ctr">
            <a:spAutoFit/>
          </a:bodyPr>
          <a:lstStyle/>
          <a:p>
            <a:pPr algn="ctr"/>
            <a:r>
              <a:rPr lang="ru-RU" b="1" i="1" dirty="0">
                <a:solidFill>
                  <a:srgbClr val="800000"/>
                </a:solidFill>
              </a:rPr>
              <a:t>Характерные точки определяют характер линии и ее видимость.</a:t>
            </a:r>
            <a:r>
              <a:rPr lang="ru-RU" b="1" dirty="0">
                <a:solidFill>
                  <a:srgbClr val="800000"/>
                </a:solidFill>
              </a:rPr>
              <a:t> </a:t>
            </a:r>
          </a:p>
        </p:txBody>
      </p:sp>
      <p:sp>
        <p:nvSpPr>
          <p:cNvPr id="31748" name="AutoShape 4"/>
          <p:cNvSpPr>
            <a:spLocks noChangeArrowheads="1"/>
          </p:cNvSpPr>
          <p:nvPr/>
        </p:nvSpPr>
        <p:spPr bwMode="auto">
          <a:xfrm>
            <a:off x="1116013" y="4362450"/>
            <a:ext cx="649287" cy="288925"/>
          </a:xfrm>
          <a:prstGeom prst="rightArrow">
            <a:avLst>
              <a:gd name="adj1" fmla="val 50000"/>
              <a:gd name="adj2" fmla="val 56181"/>
            </a:avLst>
          </a:prstGeom>
          <a:solidFill>
            <a:srgbClr val="99FF99"/>
          </a:solidFill>
          <a:ln w="25400">
            <a:solidFill>
              <a:schemeClr val="tx1"/>
            </a:solidFill>
            <a:miter lim="800000"/>
            <a:headEnd/>
            <a:tailEnd/>
          </a:ln>
          <a:effectLst/>
        </p:spPr>
        <p:txBody>
          <a:bodyPr wrap="none" anchor="ctr"/>
          <a:lstStyle/>
          <a:p>
            <a:endParaRPr lang="ru-RU"/>
          </a:p>
        </p:txBody>
      </p:sp>
      <p:sp>
        <p:nvSpPr>
          <p:cNvPr id="31749" name="Rectangle 5"/>
          <p:cNvSpPr>
            <a:spLocks noChangeArrowheads="1"/>
          </p:cNvSpPr>
          <p:nvPr/>
        </p:nvSpPr>
        <p:spPr bwMode="auto">
          <a:xfrm>
            <a:off x="1044575" y="1843088"/>
            <a:ext cx="215900" cy="2735262"/>
          </a:xfrm>
          <a:prstGeom prst="rect">
            <a:avLst/>
          </a:prstGeom>
          <a:solidFill>
            <a:srgbClr val="99FF99"/>
          </a:solidFill>
          <a:ln w="25400">
            <a:solidFill>
              <a:schemeClr val="tx1"/>
            </a:solidFill>
            <a:miter lim="800000"/>
            <a:headEnd/>
            <a:tailEnd/>
          </a:ln>
          <a:effectLst/>
        </p:spPr>
        <p:txBody>
          <a:bodyPr wrap="none" anchor="ctr"/>
          <a:lstStyle/>
          <a:p>
            <a:endParaRPr lang="ru-RU"/>
          </a:p>
        </p:txBody>
      </p:sp>
      <p:sp>
        <p:nvSpPr>
          <p:cNvPr id="31750" name="Rectangle 6"/>
          <p:cNvSpPr>
            <a:spLocks noChangeArrowheads="1"/>
          </p:cNvSpPr>
          <p:nvPr/>
        </p:nvSpPr>
        <p:spPr bwMode="auto">
          <a:xfrm>
            <a:off x="827088" y="1484313"/>
            <a:ext cx="7632700" cy="392112"/>
          </a:xfrm>
          <a:prstGeom prst="rect">
            <a:avLst/>
          </a:prstGeom>
          <a:solidFill>
            <a:srgbClr val="99FF99">
              <a:alpha val="78999"/>
            </a:srgbClr>
          </a:solidFill>
          <a:ln w="25400">
            <a:solidFill>
              <a:schemeClr val="tx1"/>
            </a:solidFill>
            <a:miter lim="800000"/>
            <a:headEnd/>
            <a:tailEnd/>
          </a:ln>
          <a:effectLst/>
        </p:spPr>
        <p:txBody>
          <a:bodyPr anchor="ctr">
            <a:spAutoFit/>
          </a:bodyPr>
          <a:lstStyle/>
          <a:p>
            <a:pPr algn="ctr"/>
            <a:r>
              <a:rPr lang="ru-RU" b="1" dirty="0"/>
              <a:t>ХАРАКТЕРНЫЕ (ОПОРНЫЕ) ТОЧКИ</a:t>
            </a:r>
          </a:p>
        </p:txBody>
      </p:sp>
      <p:sp>
        <p:nvSpPr>
          <p:cNvPr id="31751" name="Rectangle 7"/>
          <p:cNvSpPr>
            <a:spLocks noChangeArrowheads="1"/>
          </p:cNvSpPr>
          <p:nvPr/>
        </p:nvSpPr>
        <p:spPr bwMode="auto">
          <a:xfrm>
            <a:off x="2268538" y="2058988"/>
            <a:ext cx="6192837" cy="720725"/>
          </a:xfrm>
          <a:prstGeom prst="rect">
            <a:avLst/>
          </a:prstGeom>
          <a:solidFill>
            <a:srgbClr val="CCFFCC"/>
          </a:solidFill>
          <a:ln w="25400">
            <a:solidFill>
              <a:schemeClr val="tx1"/>
            </a:solidFill>
            <a:miter lim="800000"/>
            <a:headEnd/>
            <a:tailEnd/>
          </a:ln>
          <a:effectLst/>
        </p:spPr>
        <p:txBody>
          <a:bodyPr anchor="ctr"/>
          <a:lstStyle/>
          <a:p>
            <a:pPr algn="ctr"/>
            <a:r>
              <a:rPr lang="ru-RU" b="1"/>
              <a:t>Экстремальные точки (высшая и низшая, крайняя левая и крайняя правая, ближняя и дальняя)</a:t>
            </a:r>
          </a:p>
        </p:txBody>
      </p:sp>
      <p:sp>
        <p:nvSpPr>
          <p:cNvPr id="31752" name="Rectangle 8"/>
          <p:cNvSpPr>
            <a:spLocks noChangeArrowheads="1"/>
          </p:cNvSpPr>
          <p:nvPr/>
        </p:nvSpPr>
        <p:spPr bwMode="auto">
          <a:xfrm>
            <a:off x="2268538" y="3209925"/>
            <a:ext cx="6192837" cy="649288"/>
          </a:xfrm>
          <a:prstGeom prst="rect">
            <a:avLst/>
          </a:prstGeom>
          <a:solidFill>
            <a:srgbClr val="CCFFCC"/>
          </a:solidFill>
          <a:ln w="25400">
            <a:solidFill>
              <a:schemeClr val="tx1"/>
            </a:solidFill>
            <a:miter lim="800000"/>
            <a:headEnd/>
            <a:tailEnd/>
          </a:ln>
          <a:effectLst/>
        </p:spPr>
        <p:txBody>
          <a:bodyPr anchor="ctr"/>
          <a:lstStyle/>
          <a:p>
            <a:pPr algn="ctr"/>
            <a:r>
              <a:rPr lang="ru-RU" b="1"/>
              <a:t>Точки, лежащие на проекциях очерка поверхности</a:t>
            </a:r>
          </a:p>
        </p:txBody>
      </p:sp>
      <p:sp>
        <p:nvSpPr>
          <p:cNvPr id="31753" name="Rectangle 9"/>
          <p:cNvSpPr>
            <a:spLocks noChangeArrowheads="1"/>
          </p:cNvSpPr>
          <p:nvPr/>
        </p:nvSpPr>
        <p:spPr bwMode="auto">
          <a:xfrm>
            <a:off x="2268538" y="4219575"/>
            <a:ext cx="6192837" cy="719138"/>
          </a:xfrm>
          <a:prstGeom prst="rect">
            <a:avLst/>
          </a:prstGeom>
          <a:solidFill>
            <a:srgbClr val="CCFFCC"/>
          </a:solidFill>
          <a:ln w="25400">
            <a:solidFill>
              <a:schemeClr val="tx1"/>
            </a:solidFill>
            <a:miter lim="800000"/>
            <a:headEnd/>
            <a:tailEnd/>
          </a:ln>
          <a:effectLst/>
        </p:spPr>
        <p:txBody>
          <a:bodyPr anchor="ctr"/>
          <a:lstStyle/>
          <a:p>
            <a:pPr algn="ctr"/>
            <a:r>
              <a:rPr lang="ru-RU" b="1"/>
              <a:t>Точки, лежащие на проекциях осей поверхности</a:t>
            </a:r>
          </a:p>
        </p:txBody>
      </p:sp>
      <p:sp>
        <p:nvSpPr>
          <p:cNvPr id="31754" name="AutoShape 10"/>
          <p:cNvSpPr>
            <a:spLocks noChangeArrowheads="1"/>
          </p:cNvSpPr>
          <p:nvPr/>
        </p:nvSpPr>
        <p:spPr bwMode="auto">
          <a:xfrm>
            <a:off x="1260475" y="2274888"/>
            <a:ext cx="504825" cy="287337"/>
          </a:xfrm>
          <a:prstGeom prst="rightArrow">
            <a:avLst>
              <a:gd name="adj1" fmla="val 50000"/>
              <a:gd name="adj2" fmla="val 43923"/>
            </a:avLst>
          </a:prstGeom>
          <a:solidFill>
            <a:srgbClr val="99FF99"/>
          </a:solidFill>
          <a:ln w="25400">
            <a:solidFill>
              <a:schemeClr val="tx1"/>
            </a:solidFill>
            <a:miter lim="800000"/>
            <a:headEnd/>
            <a:tailEnd/>
          </a:ln>
          <a:effectLst/>
        </p:spPr>
        <p:txBody>
          <a:bodyPr wrap="none" anchor="ctr"/>
          <a:lstStyle/>
          <a:p>
            <a:endParaRPr lang="ru-RU"/>
          </a:p>
        </p:txBody>
      </p:sp>
      <p:sp>
        <p:nvSpPr>
          <p:cNvPr id="31755" name="Rectangle 11"/>
          <p:cNvSpPr>
            <a:spLocks noChangeArrowheads="1"/>
          </p:cNvSpPr>
          <p:nvPr/>
        </p:nvSpPr>
        <p:spPr bwMode="auto">
          <a:xfrm>
            <a:off x="1765300" y="2058988"/>
            <a:ext cx="503238" cy="720725"/>
          </a:xfrm>
          <a:prstGeom prst="rect">
            <a:avLst/>
          </a:prstGeom>
          <a:solidFill>
            <a:srgbClr val="FFFF99"/>
          </a:solidFill>
          <a:ln w="25400">
            <a:solidFill>
              <a:schemeClr val="tx1"/>
            </a:solidFill>
            <a:miter lim="800000"/>
            <a:headEnd/>
            <a:tailEnd/>
          </a:ln>
          <a:effectLst/>
        </p:spPr>
        <p:txBody>
          <a:bodyPr wrap="none" anchor="ctr"/>
          <a:lstStyle/>
          <a:p>
            <a:pPr algn="ctr"/>
            <a:r>
              <a:rPr lang="ru-RU" sz="2000" b="1"/>
              <a:t>1</a:t>
            </a:r>
          </a:p>
        </p:txBody>
      </p:sp>
      <p:sp>
        <p:nvSpPr>
          <p:cNvPr id="31756" name="Rectangle 12"/>
          <p:cNvSpPr>
            <a:spLocks noChangeArrowheads="1"/>
          </p:cNvSpPr>
          <p:nvPr/>
        </p:nvSpPr>
        <p:spPr bwMode="auto">
          <a:xfrm>
            <a:off x="1765300" y="3209925"/>
            <a:ext cx="503238" cy="649288"/>
          </a:xfrm>
          <a:prstGeom prst="rect">
            <a:avLst/>
          </a:prstGeom>
          <a:solidFill>
            <a:srgbClr val="FFFF99"/>
          </a:solidFill>
          <a:ln w="25400">
            <a:solidFill>
              <a:schemeClr val="tx1"/>
            </a:solidFill>
            <a:miter lim="800000"/>
            <a:headEnd/>
            <a:tailEnd/>
          </a:ln>
          <a:effectLst/>
        </p:spPr>
        <p:txBody>
          <a:bodyPr wrap="none" anchor="ctr"/>
          <a:lstStyle/>
          <a:p>
            <a:pPr algn="ctr"/>
            <a:r>
              <a:rPr lang="ru-RU" sz="2000" b="1"/>
              <a:t>2</a:t>
            </a:r>
          </a:p>
        </p:txBody>
      </p:sp>
      <p:sp>
        <p:nvSpPr>
          <p:cNvPr id="31757" name="Rectangle 13"/>
          <p:cNvSpPr>
            <a:spLocks noChangeArrowheads="1"/>
          </p:cNvSpPr>
          <p:nvPr/>
        </p:nvSpPr>
        <p:spPr bwMode="auto">
          <a:xfrm>
            <a:off x="1765300" y="4219575"/>
            <a:ext cx="503238" cy="719138"/>
          </a:xfrm>
          <a:prstGeom prst="rect">
            <a:avLst/>
          </a:prstGeom>
          <a:solidFill>
            <a:srgbClr val="FFFF99"/>
          </a:solidFill>
          <a:ln w="25400">
            <a:solidFill>
              <a:schemeClr val="tx1"/>
            </a:solidFill>
            <a:miter lim="800000"/>
            <a:headEnd/>
            <a:tailEnd/>
          </a:ln>
          <a:effectLst/>
        </p:spPr>
        <p:txBody>
          <a:bodyPr wrap="none" anchor="ctr"/>
          <a:lstStyle/>
          <a:p>
            <a:pPr algn="ctr"/>
            <a:r>
              <a:rPr lang="ru-RU" sz="2000" b="1"/>
              <a:t>3</a:t>
            </a:r>
          </a:p>
        </p:txBody>
      </p:sp>
      <p:sp>
        <p:nvSpPr>
          <p:cNvPr id="31758" name="AutoShape 14"/>
          <p:cNvSpPr>
            <a:spLocks noChangeArrowheads="1"/>
          </p:cNvSpPr>
          <p:nvPr/>
        </p:nvSpPr>
        <p:spPr bwMode="auto">
          <a:xfrm>
            <a:off x="1260475" y="3427413"/>
            <a:ext cx="504825" cy="287337"/>
          </a:xfrm>
          <a:prstGeom prst="rightArrow">
            <a:avLst>
              <a:gd name="adj1" fmla="val 50000"/>
              <a:gd name="adj2" fmla="val 43923"/>
            </a:avLst>
          </a:prstGeom>
          <a:solidFill>
            <a:srgbClr val="99FF99"/>
          </a:solidFill>
          <a:ln w="25400">
            <a:solidFill>
              <a:schemeClr val="tx1"/>
            </a:solidFill>
            <a:miter lim="800000"/>
            <a:headEnd/>
            <a:tailEnd/>
          </a:ln>
          <a:effectLst/>
        </p:spPr>
        <p:txBody>
          <a:bodyPr wrap="none" anchor="ctr"/>
          <a:lstStyle/>
          <a:p>
            <a:endParaRPr lang="ru-RU"/>
          </a:p>
        </p:txBody>
      </p:sp>
      <p:sp>
        <p:nvSpPr>
          <p:cNvPr id="31759" name="Rectangle 15"/>
          <p:cNvSpPr>
            <a:spLocks noChangeArrowheads="1"/>
          </p:cNvSpPr>
          <p:nvPr/>
        </p:nvSpPr>
        <p:spPr bwMode="auto">
          <a:xfrm>
            <a:off x="250825" y="4941888"/>
            <a:ext cx="8713788" cy="1739900"/>
          </a:xfrm>
          <a:prstGeom prst="rect">
            <a:avLst/>
          </a:prstGeom>
          <a:solidFill>
            <a:srgbClr val="92D050"/>
          </a:solidFill>
          <a:ln w="9525">
            <a:noFill/>
            <a:miter lim="800000"/>
            <a:headEnd/>
            <a:tailEnd/>
          </a:ln>
          <a:effectLst/>
        </p:spPr>
        <p:txBody>
          <a:bodyPr>
            <a:spAutoFit/>
          </a:bodyPr>
          <a:lstStyle/>
          <a:p>
            <a:pPr algn="ctr"/>
            <a:r>
              <a:rPr lang="ru-RU" b="1" dirty="0">
                <a:solidFill>
                  <a:srgbClr val="002060"/>
                </a:solidFill>
              </a:rPr>
              <a:t>Среди характерных  точек выделяются очевидные точки, которые для своего нахождения не требуют дополнительных построений, а определяются при помощи линий проекционной связи. В некоторых случаях одна и та же точка может выполнять несколько функций.</a:t>
            </a:r>
          </a:p>
          <a:p>
            <a:pPr algn="ctr"/>
            <a:r>
              <a:rPr lang="ru-RU" b="1" i="1" dirty="0">
                <a:solidFill>
                  <a:srgbClr val="800000"/>
                </a:solidFill>
              </a:rPr>
              <a:t>Промежуточные точки выделяются на заданной линии для более точного графического построения искомой проекции линии.</a:t>
            </a:r>
          </a:p>
        </p:txBody>
      </p:sp>
      <p:sp>
        <p:nvSpPr>
          <p:cNvPr id="31760" name="Rectangle 16"/>
          <p:cNvSpPr>
            <a:spLocks noChangeArrowheads="1"/>
          </p:cNvSpPr>
          <p:nvPr/>
        </p:nvSpPr>
        <p:spPr bwMode="auto">
          <a:xfrm>
            <a:off x="250825" y="0"/>
            <a:ext cx="8675688" cy="915988"/>
          </a:xfrm>
          <a:prstGeom prst="rect">
            <a:avLst/>
          </a:prstGeom>
          <a:solidFill>
            <a:srgbClr val="FFFF00"/>
          </a:solidFill>
          <a:ln w="9525">
            <a:noFill/>
            <a:miter lim="800000"/>
            <a:headEnd/>
            <a:tailEnd/>
          </a:ln>
          <a:effectLst/>
        </p:spPr>
        <p:txBody>
          <a:bodyPr>
            <a:spAutoFit/>
          </a:bodyPr>
          <a:lstStyle/>
          <a:p>
            <a:pPr algn="ctr"/>
            <a:r>
              <a:rPr lang="ru-RU" b="1" dirty="0">
                <a:solidFill>
                  <a:srgbClr val="CC0000"/>
                </a:solidFill>
              </a:rPr>
              <a:t>При построении линии пересечения находят прежде всего ее </a:t>
            </a:r>
            <a:r>
              <a:rPr lang="ru-RU" b="1" u="sng" dirty="0">
                <a:solidFill>
                  <a:srgbClr val="CC0000"/>
                </a:solidFill>
              </a:rPr>
              <a:t>характерные (опорные) точки</a:t>
            </a:r>
            <a:r>
              <a:rPr lang="ru-RU" b="1" dirty="0">
                <a:solidFill>
                  <a:srgbClr val="CC0000"/>
                </a:solidFill>
              </a:rPr>
              <a:t>, а затем, по мере необходимости, </a:t>
            </a:r>
            <a:r>
              <a:rPr lang="ru-RU" b="1" u="sng" dirty="0">
                <a:solidFill>
                  <a:srgbClr val="CC0000"/>
                </a:solidFill>
              </a:rPr>
              <a:t>промежуточные точки</a:t>
            </a:r>
            <a:r>
              <a:rPr lang="ru-RU" b="1" dirty="0">
                <a:solidFill>
                  <a:srgbClr val="CC0000"/>
                </a:solidFill>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1760"/>
                                        </p:tgtEl>
                                        <p:attrNameLst>
                                          <p:attrName>style.visibility</p:attrName>
                                        </p:attrNameLst>
                                      </p:cBhvr>
                                      <p:to>
                                        <p:strVal val="visible"/>
                                      </p:to>
                                    </p:set>
                                    <p:anim calcmode="lin" valueType="num">
                                      <p:cBhvr additive="base">
                                        <p:cTn id="7" dur="500" fill="hold"/>
                                        <p:tgtEl>
                                          <p:spTgt spid="31760"/>
                                        </p:tgtEl>
                                        <p:attrNameLst>
                                          <p:attrName>ppt_x</p:attrName>
                                        </p:attrNameLst>
                                      </p:cBhvr>
                                      <p:tavLst>
                                        <p:tav tm="0">
                                          <p:val>
                                            <p:strVal val="#ppt_x"/>
                                          </p:val>
                                        </p:tav>
                                        <p:tav tm="100000">
                                          <p:val>
                                            <p:strVal val="#ppt_x"/>
                                          </p:val>
                                        </p:tav>
                                      </p:tavLst>
                                    </p:anim>
                                    <p:anim calcmode="lin" valueType="num">
                                      <p:cBhvr additive="base">
                                        <p:cTn id="8" dur="500" fill="hold"/>
                                        <p:tgtEl>
                                          <p:spTgt spid="3176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1747"/>
                                        </p:tgtEl>
                                        <p:attrNameLst>
                                          <p:attrName>style.visibility</p:attrName>
                                        </p:attrNameLst>
                                      </p:cBhvr>
                                      <p:to>
                                        <p:strVal val="visible"/>
                                      </p:to>
                                    </p:set>
                                    <p:anim calcmode="lin" valueType="num">
                                      <p:cBhvr additive="base">
                                        <p:cTn id="13" dur="500" fill="hold"/>
                                        <p:tgtEl>
                                          <p:spTgt spid="31747"/>
                                        </p:tgtEl>
                                        <p:attrNameLst>
                                          <p:attrName>ppt_x</p:attrName>
                                        </p:attrNameLst>
                                      </p:cBhvr>
                                      <p:tavLst>
                                        <p:tav tm="0">
                                          <p:val>
                                            <p:strVal val="#ppt_x"/>
                                          </p:val>
                                        </p:tav>
                                        <p:tav tm="100000">
                                          <p:val>
                                            <p:strVal val="#ppt_x"/>
                                          </p:val>
                                        </p:tav>
                                      </p:tavLst>
                                    </p:anim>
                                    <p:anim calcmode="lin" valueType="num">
                                      <p:cBhvr additive="base">
                                        <p:cTn id="14" dur="500" fill="hold"/>
                                        <p:tgtEl>
                                          <p:spTgt spid="3174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31750"/>
                                        </p:tgtEl>
                                        <p:attrNameLst>
                                          <p:attrName>style.visibility</p:attrName>
                                        </p:attrNameLst>
                                      </p:cBhvr>
                                      <p:to>
                                        <p:strVal val="visible"/>
                                      </p:to>
                                    </p:set>
                                    <p:animEffect transition="in" filter="fade">
                                      <p:cBhvr>
                                        <p:cTn id="19" dur="2000"/>
                                        <p:tgtEl>
                                          <p:spTgt spid="31750"/>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1749"/>
                                        </p:tgtEl>
                                        <p:attrNameLst>
                                          <p:attrName>style.visibility</p:attrName>
                                        </p:attrNameLst>
                                      </p:cBhvr>
                                      <p:to>
                                        <p:strVal val="visible"/>
                                      </p:to>
                                    </p:set>
                                    <p:animEffect transition="in" filter="fade">
                                      <p:cBhvr>
                                        <p:cTn id="22" dur="2000"/>
                                        <p:tgtEl>
                                          <p:spTgt spid="31749"/>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1754"/>
                                        </p:tgtEl>
                                        <p:attrNameLst>
                                          <p:attrName>style.visibility</p:attrName>
                                        </p:attrNameLst>
                                      </p:cBhvr>
                                      <p:to>
                                        <p:strVal val="visible"/>
                                      </p:to>
                                    </p:set>
                                    <p:animEffect transition="in" filter="fade">
                                      <p:cBhvr>
                                        <p:cTn id="25" dur="2000"/>
                                        <p:tgtEl>
                                          <p:spTgt spid="31754"/>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1758"/>
                                        </p:tgtEl>
                                        <p:attrNameLst>
                                          <p:attrName>style.visibility</p:attrName>
                                        </p:attrNameLst>
                                      </p:cBhvr>
                                      <p:to>
                                        <p:strVal val="visible"/>
                                      </p:to>
                                    </p:set>
                                    <p:animEffect transition="in" filter="fade">
                                      <p:cBhvr>
                                        <p:cTn id="28" dur="2000"/>
                                        <p:tgtEl>
                                          <p:spTgt spid="31758"/>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1748"/>
                                        </p:tgtEl>
                                        <p:attrNameLst>
                                          <p:attrName>style.visibility</p:attrName>
                                        </p:attrNameLst>
                                      </p:cBhvr>
                                      <p:to>
                                        <p:strVal val="visible"/>
                                      </p:to>
                                    </p:set>
                                    <p:animEffect transition="in" filter="fade">
                                      <p:cBhvr>
                                        <p:cTn id="31" dur="2000"/>
                                        <p:tgtEl>
                                          <p:spTgt spid="31748"/>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31755"/>
                                        </p:tgtEl>
                                        <p:attrNameLst>
                                          <p:attrName>style.visibility</p:attrName>
                                        </p:attrNameLst>
                                      </p:cBhvr>
                                      <p:to>
                                        <p:strVal val="visible"/>
                                      </p:to>
                                    </p:set>
                                    <p:animEffect transition="in" filter="fade">
                                      <p:cBhvr>
                                        <p:cTn id="36" dur="2000"/>
                                        <p:tgtEl>
                                          <p:spTgt spid="31755"/>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31751"/>
                                        </p:tgtEl>
                                        <p:attrNameLst>
                                          <p:attrName>style.visibility</p:attrName>
                                        </p:attrNameLst>
                                      </p:cBhvr>
                                      <p:to>
                                        <p:strVal val="visible"/>
                                      </p:to>
                                    </p:set>
                                    <p:animEffect transition="in" filter="fade">
                                      <p:cBhvr>
                                        <p:cTn id="39" dur="2000"/>
                                        <p:tgtEl>
                                          <p:spTgt spid="31751"/>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31756"/>
                                        </p:tgtEl>
                                        <p:attrNameLst>
                                          <p:attrName>style.visibility</p:attrName>
                                        </p:attrNameLst>
                                      </p:cBhvr>
                                      <p:to>
                                        <p:strVal val="visible"/>
                                      </p:to>
                                    </p:set>
                                    <p:animEffect transition="in" filter="fade">
                                      <p:cBhvr>
                                        <p:cTn id="44" dur="2000"/>
                                        <p:tgtEl>
                                          <p:spTgt spid="31756"/>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31752"/>
                                        </p:tgtEl>
                                        <p:attrNameLst>
                                          <p:attrName>style.visibility</p:attrName>
                                        </p:attrNameLst>
                                      </p:cBhvr>
                                      <p:to>
                                        <p:strVal val="visible"/>
                                      </p:to>
                                    </p:set>
                                    <p:animEffect transition="in" filter="fade">
                                      <p:cBhvr>
                                        <p:cTn id="47" dur="2000"/>
                                        <p:tgtEl>
                                          <p:spTgt spid="31752"/>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31757"/>
                                        </p:tgtEl>
                                        <p:attrNameLst>
                                          <p:attrName>style.visibility</p:attrName>
                                        </p:attrNameLst>
                                      </p:cBhvr>
                                      <p:to>
                                        <p:strVal val="visible"/>
                                      </p:to>
                                    </p:set>
                                    <p:animEffect transition="in" filter="fade">
                                      <p:cBhvr>
                                        <p:cTn id="52" dur="2000"/>
                                        <p:tgtEl>
                                          <p:spTgt spid="31757"/>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31753"/>
                                        </p:tgtEl>
                                        <p:attrNameLst>
                                          <p:attrName>style.visibility</p:attrName>
                                        </p:attrNameLst>
                                      </p:cBhvr>
                                      <p:to>
                                        <p:strVal val="visible"/>
                                      </p:to>
                                    </p:set>
                                    <p:animEffect transition="in" filter="fade">
                                      <p:cBhvr>
                                        <p:cTn id="55" dur="2000"/>
                                        <p:tgtEl>
                                          <p:spTgt spid="31753"/>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31759"/>
                                        </p:tgtEl>
                                        <p:attrNameLst>
                                          <p:attrName>style.visibility</p:attrName>
                                        </p:attrNameLst>
                                      </p:cBhvr>
                                      <p:to>
                                        <p:strVal val="visible"/>
                                      </p:to>
                                    </p:set>
                                    <p:animEffect transition="in" filter="fade">
                                      <p:cBhvr>
                                        <p:cTn id="60" dur="2000"/>
                                        <p:tgtEl>
                                          <p:spTgt spid="317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7" grpId="0" animBg="1"/>
      <p:bldP spid="31748" grpId="0" animBg="1"/>
      <p:bldP spid="31749" grpId="0" animBg="1"/>
      <p:bldP spid="31750" grpId="0" animBg="1"/>
      <p:bldP spid="31751" grpId="0" animBg="1"/>
      <p:bldP spid="31752" grpId="0" animBg="1"/>
      <p:bldP spid="31753" grpId="0" animBg="1"/>
      <p:bldP spid="31754" grpId="0" animBg="1"/>
      <p:bldP spid="31755" grpId="0" animBg="1"/>
      <p:bldP spid="31756" grpId="0" animBg="1"/>
      <p:bldP spid="31757" grpId="0" animBg="1"/>
      <p:bldP spid="31758" grpId="0" animBg="1"/>
      <p:bldP spid="31759" grpId="0" animBg="1"/>
      <p:bldP spid="3176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ChangeArrowheads="1"/>
          </p:cNvSpPr>
          <p:nvPr/>
        </p:nvSpPr>
        <p:spPr bwMode="auto">
          <a:xfrm>
            <a:off x="3286116" y="928670"/>
            <a:ext cx="5678497" cy="2246769"/>
          </a:xfrm>
          <a:prstGeom prst="rect">
            <a:avLst/>
          </a:prstGeom>
          <a:solidFill>
            <a:srgbClr val="EAFF9F"/>
          </a:solidFill>
          <a:ln w="9525">
            <a:noFill/>
            <a:miter lim="800000"/>
            <a:headEnd/>
            <a:tailEnd/>
          </a:ln>
          <a:effectLst>
            <a:outerShdw dist="107763" dir="2700000" algn="ctr" rotWithShape="0">
              <a:schemeClr val="bg2">
                <a:alpha val="50000"/>
              </a:schemeClr>
            </a:outerShdw>
          </a:effectLst>
        </p:spPr>
        <p:txBody>
          <a:bodyPr wrap="square" anchor="ctr">
            <a:spAutoFit/>
          </a:bodyPr>
          <a:lstStyle/>
          <a:p>
            <a:pPr algn="ctr"/>
            <a:r>
              <a:rPr lang="ru-RU" sz="2000" b="1" dirty="0">
                <a:solidFill>
                  <a:srgbClr val="990000"/>
                </a:solidFill>
              </a:rPr>
              <a:t>Для того чтобы построить линию пересечения двух поверхностей, нужно найти ряд общих точек, принадлежащих им, а затем соединить эти точки в </a:t>
            </a:r>
            <a:r>
              <a:rPr lang="ru-RU" sz="2000" b="1" i="1" dirty="0">
                <a:solidFill>
                  <a:srgbClr val="990000"/>
                </a:solidFill>
              </a:rPr>
              <a:t>определенной последовательности</a:t>
            </a:r>
            <a:r>
              <a:rPr lang="ru-RU" sz="2000" b="1" dirty="0">
                <a:solidFill>
                  <a:srgbClr val="990000"/>
                </a:solidFill>
              </a:rPr>
              <a:t>. Линия пересечения не должна выходить за очерки наложения двух поверхностей</a:t>
            </a:r>
          </a:p>
        </p:txBody>
      </p:sp>
      <p:sp>
        <p:nvSpPr>
          <p:cNvPr id="52227" name="Rectangle 3"/>
          <p:cNvSpPr>
            <a:spLocks noChangeArrowheads="1"/>
          </p:cNvSpPr>
          <p:nvPr/>
        </p:nvSpPr>
        <p:spPr bwMode="auto">
          <a:xfrm>
            <a:off x="571472" y="428604"/>
            <a:ext cx="2873375" cy="396875"/>
          </a:xfrm>
          <a:prstGeom prst="rect">
            <a:avLst/>
          </a:prstGeom>
          <a:noFill/>
          <a:ln w="9525">
            <a:noFill/>
            <a:miter lim="800000"/>
            <a:headEnd/>
            <a:tailEnd/>
          </a:ln>
          <a:effectLst/>
        </p:spPr>
        <p:txBody>
          <a:bodyPr wrap="none" anchor="ctr">
            <a:spAutoFit/>
          </a:bodyPr>
          <a:lstStyle/>
          <a:p>
            <a:r>
              <a:rPr lang="ru-RU" sz="2000" b="1" dirty="0">
                <a:solidFill>
                  <a:srgbClr val="FF0000"/>
                </a:solidFill>
              </a:rPr>
              <a:t>2.1. Общие сведения</a:t>
            </a:r>
            <a:r>
              <a:rPr lang="ru-RU" dirty="0"/>
              <a:t> </a:t>
            </a:r>
          </a:p>
        </p:txBody>
      </p:sp>
      <p:sp>
        <p:nvSpPr>
          <p:cNvPr id="52228" name="Rectangle 4"/>
          <p:cNvSpPr>
            <a:spLocks noChangeArrowheads="1"/>
          </p:cNvSpPr>
          <p:nvPr/>
        </p:nvSpPr>
        <p:spPr bwMode="auto">
          <a:xfrm>
            <a:off x="214282" y="3644900"/>
            <a:ext cx="8750331" cy="1200329"/>
          </a:xfrm>
          <a:prstGeom prst="rect">
            <a:avLst/>
          </a:prstGeom>
          <a:solidFill>
            <a:srgbClr val="D9FEFF"/>
          </a:solidFill>
          <a:ln w="9525">
            <a:noFill/>
            <a:miter lim="800000"/>
            <a:headEnd/>
            <a:tailEnd/>
          </a:ln>
          <a:effectLst>
            <a:outerShdw dist="107763" dir="2700000" algn="ctr" rotWithShape="0">
              <a:schemeClr val="bg2">
                <a:alpha val="50000"/>
              </a:schemeClr>
            </a:outerShdw>
          </a:effectLst>
        </p:spPr>
        <p:txBody>
          <a:bodyPr wrap="square" anchor="ctr">
            <a:spAutoFit/>
          </a:bodyPr>
          <a:lstStyle/>
          <a:p>
            <a:pPr algn="ctr"/>
            <a:r>
              <a:rPr lang="ru-RU" sz="2400" b="1" dirty="0">
                <a:solidFill>
                  <a:schemeClr val="accent2"/>
                </a:solidFill>
              </a:rPr>
              <a:t>Построение линии пересечения поверхностей в общем случае осуществляется при помощи вспомогательных секущих поверхностей - посредников</a:t>
            </a:r>
          </a:p>
        </p:txBody>
      </p:sp>
      <p:sp>
        <p:nvSpPr>
          <p:cNvPr id="52229" name="Rectangle 5"/>
          <p:cNvSpPr>
            <a:spLocks noChangeArrowheads="1"/>
          </p:cNvSpPr>
          <p:nvPr/>
        </p:nvSpPr>
        <p:spPr bwMode="auto">
          <a:xfrm>
            <a:off x="142844" y="4919008"/>
            <a:ext cx="8785225" cy="1938992"/>
          </a:xfrm>
          <a:prstGeom prst="rect">
            <a:avLst/>
          </a:prstGeom>
          <a:blipFill>
            <a:blip r:embed="rId2"/>
            <a:tile tx="0" ty="0" sx="100000" sy="100000" flip="none" algn="tl"/>
          </a:blipFill>
          <a:ln w="9525">
            <a:noFill/>
            <a:miter lim="800000"/>
            <a:headEnd/>
            <a:tailEnd/>
          </a:ln>
          <a:effectLst/>
        </p:spPr>
        <p:txBody>
          <a:bodyPr anchor="ctr">
            <a:spAutoFit/>
          </a:bodyPr>
          <a:lstStyle/>
          <a:p>
            <a:pPr algn="ctr"/>
            <a:r>
              <a:rPr lang="ru-RU" sz="2400" dirty="0">
                <a:solidFill>
                  <a:srgbClr val="008000"/>
                </a:solidFill>
              </a:rPr>
              <a:t>Вспомогательную поверхность следует выбирать так, чтобы ее линия пересечения с каждой поверхностью проецировалась на плоскости проекций в виде графически простых линий − прямой или </a:t>
            </a:r>
            <a:r>
              <a:rPr lang="ru-RU" sz="2400" dirty="0" smtClean="0">
                <a:solidFill>
                  <a:srgbClr val="008000"/>
                </a:solidFill>
              </a:rPr>
              <a:t>окружности. Проекции этих линий пересечения должны легко определяться на КЧ.</a:t>
            </a:r>
            <a:endParaRPr lang="ru-RU" sz="2400" dirty="0">
              <a:solidFill>
                <a:srgbClr val="008000"/>
              </a:solidFill>
            </a:endParaRPr>
          </a:p>
        </p:txBody>
      </p:sp>
      <p:sp>
        <p:nvSpPr>
          <p:cNvPr id="52230" name="Rectangle 6"/>
          <p:cNvSpPr>
            <a:spLocks noChangeArrowheads="1"/>
          </p:cNvSpPr>
          <p:nvPr/>
        </p:nvSpPr>
        <p:spPr bwMode="auto">
          <a:xfrm>
            <a:off x="323850" y="0"/>
            <a:ext cx="8496300" cy="396875"/>
          </a:xfrm>
          <a:prstGeom prst="rect">
            <a:avLst/>
          </a:prstGeom>
          <a:solidFill>
            <a:srgbClr val="FFC000"/>
          </a:solidFill>
          <a:ln w="9525">
            <a:noFill/>
            <a:miter lim="800000"/>
            <a:headEnd/>
            <a:tailEnd/>
          </a:ln>
          <a:effectLst/>
        </p:spPr>
        <p:txBody>
          <a:bodyPr>
            <a:spAutoFit/>
          </a:bodyPr>
          <a:lstStyle/>
          <a:p>
            <a:pPr algn="ctr"/>
            <a:r>
              <a:rPr lang="ru-RU" sz="2000" b="1" dirty="0">
                <a:solidFill>
                  <a:srgbClr val="FF3300"/>
                </a:solidFill>
              </a:rPr>
              <a:t>2. ВЗАИМНОЕ ПЕРЕСЕЧЕНИЕ ПОВЕРХНОСТЕЙ</a:t>
            </a:r>
          </a:p>
        </p:txBody>
      </p:sp>
      <p:pic>
        <p:nvPicPr>
          <p:cNvPr id="7" name="Picture 2"/>
          <p:cNvPicPr>
            <a:picLocks noChangeAspect="1" noChangeArrowheads="1"/>
          </p:cNvPicPr>
          <p:nvPr/>
        </p:nvPicPr>
        <p:blipFill>
          <a:blip r:embed="rId3" cstate="print">
            <a:extLst>
              <a:ext uri="28A0092B-C50C-407e-A947-70E740481C1C">
                <a14:useLocalDpi xmlns="" xmlns:a14="http://schemas.microsoft.com/office/drawing/2007/7/7/main" val="0"/>
              </a:ext>
            </a:extLst>
          </a:blip>
          <a:srcRect/>
          <a:stretch>
            <a:fillRect/>
          </a:stretch>
        </p:blipFill>
        <p:spPr bwMode="auto">
          <a:xfrm>
            <a:off x="142844" y="928670"/>
            <a:ext cx="3147242" cy="2786082"/>
          </a:xfrm>
          <a:prstGeom prst="rect">
            <a:avLst/>
          </a:prstGeom>
          <a:noFill/>
          <a:extLst>
            <a:ext uri="{909E8E84-426E-40dd-AFC4-6F175D3DCCD1}">
              <a14:hiddenFill xmlns="" xmlns:a14="http://schemas.microsoft.com/office/drawing/2007/7/7/main">
                <a:solidFill>
                  <a:schemeClr val="accent1"/>
                </a:solidFill>
              </a14:hiddenFill>
            </a:ext>
            <a:ext uri="{91240B29-F687-4f45-9708-019B960494DF}">
              <a14:hiddenLine xmlns="" xmlns:a14="http://schemas.microsoft.com/office/drawing/2007/7/7/main" w="9525">
                <a:solidFill>
                  <a:schemeClr val="tx1"/>
                </a:solidFill>
                <a:miter lim="800000"/>
                <a:headEnd/>
                <a:tailEnd/>
              </a14:hiddenLine>
            </a:ext>
            <a:ext uri="{AF507438-7753-43e0-B8FC-AC1667EBCBE1}">
              <a14:hiddenEffects xmlns="" xmlns:a14="http://schemas.microsoft.com/office/drawing/2007/7/7/main">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2230"/>
                                        </p:tgtEl>
                                        <p:attrNameLst>
                                          <p:attrName>style.visibility</p:attrName>
                                        </p:attrNameLst>
                                      </p:cBhvr>
                                      <p:to>
                                        <p:strVal val="visible"/>
                                      </p:to>
                                    </p:set>
                                    <p:anim calcmode="lin" valueType="num">
                                      <p:cBhvr additive="base">
                                        <p:cTn id="7" dur="500" fill="hold"/>
                                        <p:tgtEl>
                                          <p:spTgt spid="52230"/>
                                        </p:tgtEl>
                                        <p:attrNameLst>
                                          <p:attrName>ppt_x</p:attrName>
                                        </p:attrNameLst>
                                      </p:cBhvr>
                                      <p:tavLst>
                                        <p:tav tm="0">
                                          <p:val>
                                            <p:strVal val="#ppt_x"/>
                                          </p:val>
                                        </p:tav>
                                        <p:tav tm="100000">
                                          <p:val>
                                            <p:strVal val="#ppt_x"/>
                                          </p:val>
                                        </p:tav>
                                      </p:tavLst>
                                    </p:anim>
                                    <p:anim calcmode="lin" valueType="num">
                                      <p:cBhvr additive="base">
                                        <p:cTn id="8" dur="500" fill="hold"/>
                                        <p:tgtEl>
                                          <p:spTgt spid="5223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2227"/>
                                        </p:tgtEl>
                                        <p:attrNameLst>
                                          <p:attrName>style.visibility</p:attrName>
                                        </p:attrNameLst>
                                      </p:cBhvr>
                                      <p:to>
                                        <p:strVal val="visible"/>
                                      </p:to>
                                    </p:set>
                                    <p:anim calcmode="lin" valueType="num">
                                      <p:cBhvr additive="base">
                                        <p:cTn id="13" dur="500" fill="hold"/>
                                        <p:tgtEl>
                                          <p:spTgt spid="52227"/>
                                        </p:tgtEl>
                                        <p:attrNameLst>
                                          <p:attrName>ppt_x</p:attrName>
                                        </p:attrNameLst>
                                      </p:cBhvr>
                                      <p:tavLst>
                                        <p:tav tm="0">
                                          <p:val>
                                            <p:strVal val="#ppt_x"/>
                                          </p:val>
                                        </p:tav>
                                        <p:tav tm="100000">
                                          <p:val>
                                            <p:strVal val="#ppt_x"/>
                                          </p:val>
                                        </p:tav>
                                      </p:tavLst>
                                    </p:anim>
                                    <p:anim calcmode="lin" valueType="num">
                                      <p:cBhvr additive="base">
                                        <p:cTn id="14" dur="500" fill="hold"/>
                                        <p:tgtEl>
                                          <p:spTgt spid="5222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52226"/>
                                        </p:tgtEl>
                                        <p:attrNameLst>
                                          <p:attrName>style.visibility</p:attrName>
                                        </p:attrNameLst>
                                      </p:cBhvr>
                                      <p:to>
                                        <p:strVal val="visible"/>
                                      </p:to>
                                    </p:set>
                                    <p:animEffect transition="in" filter="fade">
                                      <p:cBhvr>
                                        <p:cTn id="19" dur="2000"/>
                                        <p:tgtEl>
                                          <p:spTgt spid="52226"/>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52228"/>
                                        </p:tgtEl>
                                        <p:attrNameLst>
                                          <p:attrName>style.visibility</p:attrName>
                                        </p:attrNameLst>
                                      </p:cBhvr>
                                      <p:to>
                                        <p:strVal val="visible"/>
                                      </p:to>
                                    </p:set>
                                    <p:animEffect transition="in" filter="fade">
                                      <p:cBhvr>
                                        <p:cTn id="24" dur="2000"/>
                                        <p:tgtEl>
                                          <p:spTgt spid="52228"/>
                                        </p:tgtEl>
                                      </p:cBhvr>
                                    </p:animEffect>
                                  </p:childTnLst>
                                </p:cTn>
                              </p:par>
                              <p:par>
                                <p:cTn id="25" presetID="10" presetClass="entr" presetSubtype="0" fill="hold"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20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52229"/>
                                        </p:tgtEl>
                                        <p:attrNameLst>
                                          <p:attrName>style.visibility</p:attrName>
                                        </p:attrNameLst>
                                      </p:cBhvr>
                                      <p:to>
                                        <p:strVal val="visible"/>
                                      </p:to>
                                    </p:set>
                                    <p:animEffect transition="in" filter="fade">
                                      <p:cBhvr>
                                        <p:cTn id="32" dur="2000"/>
                                        <p:tgtEl>
                                          <p:spTgt spid="522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6" grpId="0" animBg="1"/>
      <p:bldP spid="52227" grpId="0"/>
      <p:bldP spid="52228" grpId="0" animBg="1"/>
      <p:bldP spid="52229" grpId="0" animBg="1"/>
      <p:bldP spid="52230" grpId="0" animBg="1"/>
    </p:bldLst>
  </p:timing>
</p:sld>
</file>

<file path=ppt/theme/theme1.xml><?xml version="1.0" encoding="utf-8"?>
<a:theme xmlns:a="http://schemas.openxmlformats.org/drawingml/2006/main" name="1_Office Theme">
  <a:themeElements>
    <a:clrScheme name="Другая 0">
      <a:dk1>
        <a:srgbClr val="262626"/>
      </a:dk1>
      <a:lt1>
        <a:srgbClr val="FFFFFF"/>
      </a:lt1>
      <a:dk2>
        <a:srgbClr val="4E4E4E"/>
      </a:dk2>
      <a:lt2>
        <a:srgbClr val="FFFFFF"/>
      </a:lt2>
      <a:accent1>
        <a:srgbClr val="9CB5D4"/>
      </a:accent1>
      <a:accent2>
        <a:srgbClr val="49659D"/>
      </a:accent2>
      <a:accent3>
        <a:srgbClr val="BD7239"/>
      </a:accent3>
      <a:accent4>
        <a:srgbClr val="57BFF3"/>
      </a:accent4>
      <a:accent5>
        <a:srgbClr val="9CB5D4"/>
      </a:accent5>
      <a:accent6>
        <a:srgbClr val="49659D"/>
      </a:accent6>
      <a:hlink>
        <a:srgbClr val="BD7239"/>
      </a:hlink>
      <a:folHlink>
        <a:srgbClr val="B8B8B8"/>
      </a:folHlink>
    </a:clrScheme>
    <a:fontScheme name="Бумажная">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2890</TotalTime>
  <Words>1204</Words>
  <Application>Microsoft Office PowerPoint</Application>
  <PresentationFormat>Экран (4:3)</PresentationFormat>
  <Paragraphs>199</Paragraphs>
  <Slides>26</Slides>
  <Notes>2</Notes>
  <HiddenSlides>0</HiddenSlides>
  <MMClips>0</MMClips>
  <ScaleCrop>false</ScaleCrop>
  <HeadingPairs>
    <vt:vector size="6" baseType="variant">
      <vt:variant>
        <vt:lpstr>Тема</vt:lpstr>
      </vt:variant>
      <vt:variant>
        <vt:i4>1</vt:i4>
      </vt:variant>
      <vt:variant>
        <vt:lpstr>Внедренные серверы OLE</vt:lpstr>
      </vt:variant>
      <vt:variant>
        <vt:i4>1</vt:i4>
      </vt:variant>
      <vt:variant>
        <vt:lpstr>Заголовки слайдов</vt:lpstr>
      </vt:variant>
      <vt:variant>
        <vt:i4>26</vt:i4>
      </vt:variant>
    </vt:vector>
  </HeadingPairs>
  <TitlesOfParts>
    <vt:vector size="28" baseType="lpstr">
      <vt:lpstr>1_Office Theme</vt:lpstr>
      <vt:lpstr>Drawing</vt:lpstr>
      <vt:lpstr>Лекция 12</vt:lpstr>
      <vt:lpstr>Взаимное пересечение поверхностей    Вид линии пересечения зависит от сочетаний пересекающихся поверхностей      </vt:lpstr>
      <vt:lpstr>Слайд 3</vt:lpstr>
      <vt:lpstr>ПЕРЕСЕЧЕНИЕ  МОЖЕТ  БЫТЬ   ПОЛНЫМ  и  НЕПОЛНЫМ  (ВРЕЗАНИЕ)  В  ПЕРВОМ  СЛУЧАЕ  -  ДВА  ЗАМКНУТЫХ  КОНТУРА  ЛИНИИ  ПЕРЕСЕЧЕНИЯ    ПРИ  ВРЕЗАНИИ  -  ОДИН  ЗАМКНУТЫЙ  КОНТУР     </vt:lpstr>
      <vt:lpstr>Слайд 5</vt:lpstr>
      <vt:lpstr>Взаимное пересечение поверхностей</vt:lpstr>
      <vt:lpstr>Слайд 7</vt:lpstr>
      <vt:lpstr>Слайд 8</vt:lpstr>
      <vt:lpstr>Слайд 9</vt:lpstr>
      <vt:lpstr>Слайд 10</vt:lpstr>
      <vt:lpstr>Слайд 11</vt:lpstr>
      <vt:lpstr>Метод вспомогательных секущих плоскостей (для просмотра)</vt:lpstr>
      <vt:lpstr>Слайд 13</vt:lpstr>
      <vt:lpstr>Слайд 14</vt:lpstr>
      <vt:lpstr>Слайд 15</vt:lpstr>
      <vt:lpstr>Слайд 16</vt:lpstr>
      <vt:lpstr>Слайд 17</vt:lpstr>
      <vt:lpstr>Слайд 18</vt:lpstr>
      <vt:lpstr>Слайд 19</vt:lpstr>
      <vt:lpstr>Слайд 20</vt:lpstr>
      <vt:lpstr>Частные случаи пересечения поверхностей вращения</vt:lpstr>
      <vt:lpstr>Частные случаи пересечения поверхностей вращения</vt:lpstr>
      <vt:lpstr>Соосные поверхности вращения Так как плоскость сечения перпендикулярна оси вращения, линия сечения (окружность) проецируется: -в окружность на плоскость, перпендикулярную оси; - в отрезок прямой – на плоскость, параллельную оси; - в эллипс – на любую другую плоскость. </vt:lpstr>
      <vt:lpstr>Частные случаи пересечения поверхностей вращения</vt:lpstr>
      <vt:lpstr>Частные случаи пересечения поверхностей вращения</vt:lpstr>
      <vt:lpstr>Слайд 26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Admin</dc:creator>
  <cp:lastModifiedBy>IRBIS</cp:lastModifiedBy>
  <cp:revision>455</cp:revision>
  <dcterms:created xsi:type="dcterms:W3CDTF">2012-04-26T17:06:14Z</dcterms:created>
  <dcterms:modified xsi:type="dcterms:W3CDTF">2022-08-09T13:30:51Z</dcterms:modified>
</cp:coreProperties>
</file>